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9"/>
  </p:notesMasterIdLst>
  <p:handoutMasterIdLst>
    <p:handoutMasterId r:id="rId20"/>
  </p:handoutMasterIdLst>
  <p:sldIdLst>
    <p:sldId id="332" r:id="rId5"/>
    <p:sldId id="334" r:id="rId6"/>
    <p:sldId id="333" r:id="rId7"/>
    <p:sldId id="335" r:id="rId8"/>
    <p:sldId id="340" r:id="rId9"/>
    <p:sldId id="341" r:id="rId10"/>
    <p:sldId id="342" r:id="rId11"/>
    <p:sldId id="343" r:id="rId12"/>
    <p:sldId id="344" r:id="rId13"/>
    <p:sldId id="336" r:id="rId14"/>
    <p:sldId id="337" r:id="rId15"/>
    <p:sldId id="338" r:id="rId16"/>
    <p:sldId id="339" r:id="rId17"/>
    <p:sldId id="345" r:id="rId18"/>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ooke Schipporeit" initials="BS" lastIdx="1" clrIdx="0">
    <p:extLst>
      <p:ext uri="{19B8F6BF-5375-455C-9EA6-DF929625EA0E}">
        <p15:presenceInfo xmlns:p15="http://schemas.microsoft.com/office/powerpoint/2012/main" userId="S-1-5-21-2012333611-2170676964-2602826151-2183" providerId="AD"/>
      </p:ext>
    </p:extLst>
  </p:cmAuthor>
  <p:cmAuthor id="2" name="Field Intern" initials="FI" lastIdx="9" clrIdx="1">
    <p:extLst>
      <p:ext uri="{19B8F6BF-5375-455C-9EA6-DF929625EA0E}">
        <p15:presenceInfo xmlns:p15="http://schemas.microsoft.com/office/powerpoint/2012/main" userId="S::outreachintern@nlihc.org::3073bff3-56af-4521-9823-9c4d30565b5b" providerId="AD"/>
      </p:ext>
    </p:extLst>
  </p:cmAuthor>
  <p:cmAuthor id="3" name="Brooke Schipporeit" initials="BS [2]" lastIdx="20" clrIdx="2">
    <p:extLst>
      <p:ext uri="{19B8F6BF-5375-455C-9EA6-DF929625EA0E}">
        <p15:presenceInfo xmlns:p15="http://schemas.microsoft.com/office/powerpoint/2012/main" userId="S::bschipporeit@nlihc.org::e1213b2a-a874-4dee-af2c-a92411b503c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notes" clrMode="gray" hidden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21" d="100"/>
          <a:sy n="121" d="100"/>
        </p:scale>
        <p:origin x="1904" y="17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627" cy="466578"/>
          </a:xfrm>
          <a:prstGeom prst="rect">
            <a:avLst/>
          </a:prstGeom>
        </p:spPr>
        <p:txBody>
          <a:bodyPr vert="horz" lIns="92104" tIns="46051" rIns="92104" bIns="46051" rtlCol="0"/>
          <a:lstStyle>
            <a:lvl1pPr algn="l">
              <a:defRPr sz="1200"/>
            </a:lvl1pPr>
          </a:lstStyle>
          <a:p>
            <a:endParaRPr lang="en-US"/>
          </a:p>
        </p:txBody>
      </p:sp>
      <p:sp>
        <p:nvSpPr>
          <p:cNvPr id="3" name="Date Placeholder 2"/>
          <p:cNvSpPr>
            <a:spLocks noGrp="1"/>
          </p:cNvSpPr>
          <p:nvPr>
            <p:ph type="dt" sz="quarter" idx="1"/>
          </p:nvPr>
        </p:nvSpPr>
        <p:spPr>
          <a:xfrm>
            <a:off x="3971172" y="0"/>
            <a:ext cx="3037627" cy="466578"/>
          </a:xfrm>
          <a:prstGeom prst="rect">
            <a:avLst/>
          </a:prstGeom>
        </p:spPr>
        <p:txBody>
          <a:bodyPr vert="horz" lIns="92104" tIns="46051" rIns="92104" bIns="46051" rtlCol="0"/>
          <a:lstStyle>
            <a:lvl1pPr algn="r">
              <a:defRPr sz="1200"/>
            </a:lvl1pPr>
          </a:lstStyle>
          <a:p>
            <a:fld id="{F406F224-3A60-4AF2-B910-2C3B27357659}" type="datetimeFigureOut">
              <a:rPr lang="en-US" smtClean="0"/>
              <a:t>4/23/25</a:t>
            </a:fld>
            <a:endParaRPr lang="en-US"/>
          </a:p>
        </p:txBody>
      </p:sp>
      <p:sp>
        <p:nvSpPr>
          <p:cNvPr id="4" name="Footer Placeholder 3"/>
          <p:cNvSpPr>
            <a:spLocks noGrp="1"/>
          </p:cNvSpPr>
          <p:nvPr>
            <p:ph type="ftr" sz="quarter" idx="2"/>
          </p:nvPr>
        </p:nvSpPr>
        <p:spPr>
          <a:xfrm>
            <a:off x="0" y="8829822"/>
            <a:ext cx="3037627" cy="466578"/>
          </a:xfrm>
          <a:prstGeom prst="rect">
            <a:avLst/>
          </a:prstGeom>
        </p:spPr>
        <p:txBody>
          <a:bodyPr vert="horz" lIns="92104" tIns="46051" rIns="92104" bIns="46051" rtlCol="0" anchor="b"/>
          <a:lstStyle>
            <a:lvl1pPr algn="l">
              <a:defRPr sz="1200"/>
            </a:lvl1pPr>
          </a:lstStyle>
          <a:p>
            <a:endParaRPr lang="en-US"/>
          </a:p>
        </p:txBody>
      </p:sp>
      <p:sp>
        <p:nvSpPr>
          <p:cNvPr id="5" name="Slide Number Placeholder 4"/>
          <p:cNvSpPr>
            <a:spLocks noGrp="1"/>
          </p:cNvSpPr>
          <p:nvPr>
            <p:ph type="sldNum" sz="quarter" idx="3"/>
          </p:nvPr>
        </p:nvSpPr>
        <p:spPr>
          <a:xfrm>
            <a:off x="3971172" y="8829822"/>
            <a:ext cx="3037627" cy="466578"/>
          </a:xfrm>
          <a:prstGeom prst="rect">
            <a:avLst/>
          </a:prstGeom>
        </p:spPr>
        <p:txBody>
          <a:bodyPr vert="horz" lIns="92104" tIns="46051" rIns="92104" bIns="46051" rtlCol="0" anchor="b"/>
          <a:lstStyle>
            <a:lvl1pPr algn="r">
              <a:defRPr sz="1200"/>
            </a:lvl1pPr>
          </a:lstStyle>
          <a:p>
            <a:fld id="{C05E2AB9-38E8-4FA0-A48F-47DDCE85A2C8}" type="slidenum">
              <a:rPr lang="en-US" smtClean="0"/>
              <a:t>‹#›</a:t>
            </a:fld>
            <a:endParaRPr lang="en-US"/>
          </a:p>
        </p:txBody>
      </p:sp>
    </p:spTree>
    <p:extLst>
      <p:ext uri="{BB962C8B-B14F-4D97-AF65-F5344CB8AC3E}">
        <p14:creationId xmlns:p14="http://schemas.microsoft.com/office/powerpoint/2010/main" val="33726811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627" cy="464980"/>
          </a:xfrm>
          <a:prstGeom prst="rect">
            <a:avLst/>
          </a:prstGeom>
        </p:spPr>
        <p:txBody>
          <a:bodyPr vert="horz" lIns="93162" tIns="46581" rIns="93162" bIns="46581"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971172" y="1"/>
            <a:ext cx="3037627" cy="464980"/>
          </a:xfrm>
          <a:prstGeom prst="rect">
            <a:avLst/>
          </a:prstGeom>
        </p:spPr>
        <p:txBody>
          <a:bodyPr vert="horz" lIns="93162" tIns="46581" rIns="93162" bIns="46581" rtlCol="0"/>
          <a:lstStyle>
            <a:lvl1pPr algn="r" fontAlgn="auto">
              <a:spcBef>
                <a:spcPts val="0"/>
              </a:spcBef>
              <a:spcAft>
                <a:spcPts val="0"/>
              </a:spcAft>
              <a:defRPr sz="1200">
                <a:latin typeface="+mn-lt"/>
                <a:cs typeface="+mn-cs"/>
              </a:defRPr>
            </a:lvl1pPr>
          </a:lstStyle>
          <a:p>
            <a:pPr>
              <a:defRPr/>
            </a:pPr>
            <a:fld id="{63EB2F2D-1BC7-4F46-A02E-299AA3CAC94A}" type="datetimeFigureOut">
              <a:rPr lang="en-US"/>
              <a:pPr>
                <a:defRPr/>
              </a:pPr>
              <a:t>4/23/25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62" tIns="46581" rIns="93162" bIns="46581" rtlCol="0" anchor="ctr"/>
          <a:lstStyle/>
          <a:p>
            <a:pPr lvl="0"/>
            <a:endParaRPr lang="en-US" noProof="0"/>
          </a:p>
        </p:txBody>
      </p:sp>
      <p:sp>
        <p:nvSpPr>
          <p:cNvPr id="5" name="Notes Placeholder 4"/>
          <p:cNvSpPr>
            <a:spLocks noGrp="1"/>
          </p:cNvSpPr>
          <p:nvPr>
            <p:ph type="body" sz="quarter" idx="3"/>
          </p:nvPr>
        </p:nvSpPr>
        <p:spPr>
          <a:xfrm>
            <a:off x="701362" y="4416510"/>
            <a:ext cx="5607679" cy="4183220"/>
          </a:xfrm>
          <a:prstGeom prst="rect">
            <a:avLst/>
          </a:prstGeom>
        </p:spPr>
        <p:txBody>
          <a:bodyPr vert="horz" lIns="93162" tIns="46581" rIns="93162" bIns="46581"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824"/>
            <a:ext cx="3037627" cy="464980"/>
          </a:xfrm>
          <a:prstGeom prst="rect">
            <a:avLst/>
          </a:prstGeom>
        </p:spPr>
        <p:txBody>
          <a:bodyPr vert="horz" lIns="93162" tIns="46581" rIns="93162" bIns="46581"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971172" y="8829824"/>
            <a:ext cx="3037627" cy="464980"/>
          </a:xfrm>
          <a:prstGeom prst="rect">
            <a:avLst/>
          </a:prstGeom>
        </p:spPr>
        <p:txBody>
          <a:bodyPr vert="horz" lIns="93162" tIns="46581" rIns="93162" bIns="46581" rtlCol="0" anchor="b"/>
          <a:lstStyle>
            <a:lvl1pPr algn="r" fontAlgn="auto">
              <a:spcBef>
                <a:spcPts val="0"/>
              </a:spcBef>
              <a:spcAft>
                <a:spcPts val="0"/>
              </a:spcAft>
              <a:defRPr sz="1200">
                <a:latin typeface="+mn-lt"/>
                <a:cs typeface="+mn-cs"/>
              </a:defRPr>
            </a:lvl1pPr>
          </a:lstStyle>
          <a:p>
            <a:pPr>
              <a:defRPr/>
            </a:pPr>
            <a:fld id="{51D2A1C5-1C5B-48C9-BA87-7F6E60C84B8F}" type="slidenum">
              <a:rPr lang="en-US"/>
              <a:pPr>
                <a:defRPr/>
              </a:pPr>
              <a:t>‹#›</a:t>
            </a:fld>
            <a:endParaRPr lang="en-US"/>
          </a:p>
        </p:txBody>
      </p:sp>
    </p:spTree>
    <p:extLst>
      <p:ext uri="{BB962C8B-B14F-4D97-AF65-F5344CB8AC3E}">
        <p14:creationId xmlns:p14="http://schemas.microsoft.com/office/powerpoint/2010/main" val="36637866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1D2A1C5-1C5B-48C9-BA87-7F6E60C84B8F}" type="slidenum">
              <a:rPr lang="en-US" smtClean="0"/>
              <a:pPr>
                <a:defRPr/>
              </a:pPr>
              <a:t>1</a:t>
            </a:fld>
            <a:endParaRPr lang="en-US"/>
          </a:p>
        </p:txBody>
      </p:sp>
    </p:spTree>
    <p:extLst>
      <p:ext uri="{BB962C8B-B14F-4D97-AF65-F5344CB8AC3E}">
        <p14:creationId xmlns:p14="http://schemas.microsoft.com/office/powerpoint/2010/main" val="15506989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6487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454454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Footer Placeholder 4"/>
          <p:cNvSpPr>
            <a:spLocks noGrp="1"/>
          </p:cNvSpPr>
          <p:nvPr>
            <p:ph type="ftr" sz="quarter" idx="11"/>
          </p:nvPr>
        </p:nvSpPr>
        <p:spPr>
          <a:xfrm>
            <a:off x="3028950" y="6356350"/>
            <a:ext cx="30861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51809099-9A85-4EF1-9C6E-D2543E56361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86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Footer Placeholder 5"/>
          <p:cNvSpPr>
            <a:spLocks noGrp="1"/>
          </p:cNvSpPr>
          <p:nvPr>
            <p:ph type="ftr" sz="quarter" idx="11"/>
          </p:nvPr>
        </p:nvSpPr>
        <p:spPr>
          <a:xfrm>
            <a:off x="3028950" y="6356350"/>
            <a:ext cx="30861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a:xfrm>
            <a:off x="64579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69C8476A-7490-4303-8E68-530C43759E5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286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8" name="Footer Placeholder 7"/>
          <p:cNvSpPr>
            <a:spLocks noGrp="1"/>
          </p:cNvSpPr>
          <p:nvPr>
            <p:ph type="ftr" sz="quarter" idx="11"/>
          </p:nvPr>
        </p:nvSpPr>
        <p:spPr>
          <a:xfrm>
            <a:off x="3028950" y="6356350"/>
            <a:ext cx="30861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9" name="Slide Number Placeholder 8"/>
          <p:cNvSpPr>
            <a:spLocks noGrp="1"/>
          </p:cNvSpPr>
          <p:nvPr>
            <p:ph type="sldNum" sz="quarter" idx="12"/>
          </p:nvPr>
        </p:nvSpPr>
        <p:spPr>
          <a:xfrm>
            <a:off x="64579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FAD4F597-2CE7-4561-A584-6F8CBCA9BF8F}"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286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4" name="Footer Placeholder 3"/>
          <p:cNvSpPr>
            <a:spLocks noGrp="1"/>
          </p:cNvSpPr>
          <p:nvPr>
            <p:ph type="ftr" sz="quarter" idx="11"/>
          </p:nvPr>
        </p:nvSpPr>
        <p:spPr>
          <a:xfrm>
            <a:off x="3028950" y="6356350"/>
            <a:ext cx="30861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4"/>
          <p:cNvSpPr>
            <a:spLocks noGrp="1"/>
          </p:cNvSpPr>
          <p:nvPr>
            <p:ph type="sldNum" sz="quarter" idx="12"/>
          </p:nvPr>
        </p:nvSpPr>
        <p:spPr>
          <a:xfrm>
            <a:off x="64579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6373FCEB-2DE6-4F7D-8EB4-5ADB6B9AF78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3" name="Footer Placeholder 2"/>
          <p:cNvSpPr>
            <a:spLocks noGrp="1"/>
          </p:cNvSpPr>
          <p:nvPr>
            <p:ph type="ftr" sz="quarter" idx="11"/>
          </p:nvPr>
        </p:nvSpPr>
        <p:spPr>
          <a:xfrm>
            <a:off x="3028950" y="6356350"/>
            <a:ext cx="30861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4" name="Slide Number Placeholder 3"/>
          <p:cNvSpPr>
            <a:spLocks noGrp="1"/>
          </p:cNvSpPr>
          <p:nvPr>
            <p:ph type="sldNum" sz="quarter" idx="12"/>
          </p:nvPr>
        </p:nvSpPr>
        <p:spPr>
          <a:xfrm>
            <a:off x="64579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0153227F-CA88-4144-8861-06782849C33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Footer Placeholder 5"/>
          <p:cNvSpPr>
            <a:spLocks noGrp="1"/>
          </p:cNvSpPr>
          <p:nvPr>
            <p:ph type="ftr" sz="quarter" idx="11"/>
          </p:nvPr>
        </p:nvSpPr>
        <p:spPr>
          <a:xfrm>
            <a:off x="3028950" y="6356350"/>
            <a:ext cx="30861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a:xfrm>
            <a:off x="64579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71BC537A-E0F4-42D4-99FD-F5A2126CD11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Footer Placeholder 5"/>
          <p:cNvSpPr>
            <a:spLocks noGrp="1"/>
          </p:cNvSpPr>
          <p:nvPr>
            <p:ph type="ftr" sz="quarter" idx="11"/>
          </p:nvPr>
        </p:nvSpPr>
        <p:spPr>
          <a:xfrm>
            <a:off x="3028950" y="6356350"/>
            <a:ext cx="30861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a:xfrm>
            <a:off x="64579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1BDB496B-6594-4AF8-A74F-C33B3875AB9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Footer Placeholder 4"/>
          <p:cNvSpPr>
            <a:spLocks noGrp="1"/>
          </p:cNvSpPr>
          <p:nvPr>
            <p:ph type="ftr" sz="quarter" idx="11"/>
          </p:nvPr>
        </p:nvSpPr>
        <p:spPr>
          <a:xfrm>
            <a:off x="3028950" y="6356350"/>
            <a:ext cx="30861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C907D291-5D13-4D3F-B2C3-6A9A045E49E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Footer Placeholder 4"/>
          <p:cNvSpPr>
            <a:spLocks noGrp="1"/>
          </p:cNvSpPr>
          <p:nvPr>
            <p:ph type="ftr" sz="quarter" idx="11"/>
          </p:nvPr>
        </p:nvSpPr>
        <p:spPr>
          <a:xfrm>
            <a:off x="3028950" y="6356350"/>
            <a:ext cx="30861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7F3B5FA2-295E-4CFF-BEAB-94E545BE9627}"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17500" y="236538"/>
            <a:ext cx="7910513" cy="1023937"/>
          </a:xfrm>
        </p:spPr>
        <p:txBody>
          <a:bodyPr/>
          <a:lstStyle/>
          <a:p>
            <a:r>
              <a:rPr lang="en-US"/>
              <a:t>Click to edit Master title style</a:t>
            </a:r>
          </a:p>
        </p:txBody>
      </p:sp>
      <p:sp>
        <p:nvSpPr>
          <p:cNvPr id="3" name="Text Placeholder 2"/>
          <p:cNvSpPr>
            <a:spLocks noGrp="1"/>
          </p:cNvSpPr>
          <p:nvPr>
            <p:ph type="body" sz="half" idx="1"/>
          </p:nvPr>
        </p:nvSpPr>
        <p:spPr>
          <a:xfrm>
            <a:off x="585788" y="2043113"/>
            <a:ext cx="3887787" cy="4133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5975" y="2043113"/>
            <a:ext cx="3889375" cy="4133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17500" y="236538"/>
            <a:ext cx="7910513" cy="1023937"/>
          </a:xfrm>
        </p:spPr>
        <p:txBody>
          <a:bodyPr/>
          <a:lstStyle/>
          <a:p>
            <a:r>
              <a:rPr lang="en-US"/>
              <a:t>Click to edit Master title style</a:t>
            </a:r>
          </a:p>
        </p:txBody>
      </p:sp>
      <p:sp>
        <p:nvSpPr>
          <p:cNvPr id="3" name="Content Placeholder 2"/>
          <p:cNvSpPr>
            <a:spLocks noGrp="1"/>
          </p:cNvSpPr>
          <p:nvPr>
            <p:ph sz="half" idx="1"/>
          </p:nvPr>
        </p:nvSpPr>
        <p:spPr>
          <a:xfrm>
            <a:off x="585788" y="2043113"/>
            <a:ext cx="3887787" cy="4133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5975" y="2043113"/>
            <a:ext cx="3889375" cy="4133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3314" name="Title Placeholder 1"/>
          <p:cNvSpPr>
            <a:spLocks noGrp="1"/>
          </p:cNvSpPr>
          <p:nvPr>
            <p:ph type="title"/>
          </p:nvPr>
        </p:nvSpPr>
        <p:spPr bwMode="auto">
          <a:xfrm>
            <a:off x="317500" y="236538"/>
            <a:ext cx="7910513" cy="10239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15" name="Text Placeholder 2"/>
          <p:cNvSpPr>
            <a:spLocks noGrp="1"/>
          </p:cNvSpPr>
          <p:nvPr>
            <p:ph type="body" idx="1"/>
          </p:nvPr>
        </p:nvSpPr>
        <p:spPr bwMode="auto">
          <a:xfrm>
            <a:off x="585788" y="2043113"/>
            <a:ext cx="7929562" cy="41338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709" r:id="rId1"/>
    <p:sldLayoutId id="2147483695"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694" r:id="rId12"/>
    <p:sldLayoutId id="2147483696" r:id="rId13"/>
    <p:sldLayoutId id="2147483697" r:id="rId14"/>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defRPr>
      </a:lvl2pPr>
      <a:lvl3pPr algn="l" rtl="0" eaLnBrk="0" fontAlgn="base" hangingPunct="0">
        <a:lnSpc>
          <a:spcPct val="90000"/>
        </a:lnSpc>
        <a:spcBef>
          <a:spcPct val="0"/>
        </a:spcBef>
        <a:spcAft>
          <a:spcPct val="0"/>
        </a:spcAft>
        <a:defRPr sz="4400">
          <a:solidFill>
            <a:schemeClr val="tx1"/>
          </a:solidFill>
          <a:latin typeface="Calibri Light" pitchFamily="34" charset="0"/>
        </a:defRPr>
      </a:lvl3pPr>
      <a:lvl4pPr algn="l" rtl="0" eaLnBrk="0" fontAlgn="base" hangingPunct="0">
        <a:lnSpc>
          <a:spcPct val="90000"/>
        </a:lnSpc>
        <a:spcBef>
          <a:spcPct val="0"/>
        </a:spcBef>
        <a:spcAft>
          <a:spcPct val="0"/>
        </a:spcAft>
        <a:defRPr sz="4400">
          <a:solidFill>
            <a:schemeClr val="tx1"/>
          </a:solidFill>
          <a:latin typeface="Calibri Light" pitchFamily="34" charset="0"/>
        </a:defRPr>
      </a:lvl4pPr>
      <a:lvl5pPr algn="l" rtl="0" eaLnBrk="0" fontAlgn="base" hangingPunct="0">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6802" name="Title 1"/>
          <p:cNvSpPr>
            <a:spLocks noGrp="1"/>
          </p:cNvSpPr>
          <p:nvPr>
            <p:ph type="ctrTitle"/>
          </p:nvPr>
        </p:nvSpPr>
        <p:spPr>
          <a:xfrm>
            <a:off x="0" y="3522024"/>
            <a:ext cx="9144000" cy="1027703"/>
          </a:xfrm>
        </p:spPr>
        <p:txBody>
          <a:bodyPr/>
          <a:lstStyle/>
          <a:p>
            <a:pPr eaLnBrk="1" hangingPunct="1"/>
            <a:r>
              <a:rPr lang="en-US" sz="5000" b="1" dirty="0">
                <a:solidFill>
                  <a:schemeClr val="accent1"/>
                </a:solidFill>
                <a:latin typeface="+mn-lt"/>
              </a:rPr>
              <a:t>NLIHC’s Training Institute for Tenants &amp; Residents Soft launch </a:t>
            </a:r>
          </a:p>
        </p:txBody>
      </p:sp>
      <p:sp>
        <p:nvSpPr>
          <p:cNvPr id="2" name="Subtitle 1"/>
          <p:cNvSpPr>
            <a:spLocks noGrp="1"/>
          </p:cNvSpPr>
          <p:nvPr>
            <p:ph type="subTitle" idx="1"/>
          </p:nvPr>
        </p:nvSpPr>
        <p:spPr>
          <a:xfrm>
            <a:off x="1143000" y="4555861"/>
            <a:ext cx="6858000" cy="424432"/>
          </a:xfrm>
        </p:spPr>
        <p:txBody>
          <a:bodyPr/>
          <a:lstStyle/>
          <a:p>
            <a:endParaRPr lang="en-US" sz="2500"/>
          </a:p>
          <a:p>
            <a:endParaRPr lang="en-US"/>
          </a:p>
        </p:txBody>
      </p:sp>
      <p:sp>
        <p:nvSpPr>
          <p:cNvPr id="5" name="TextBox 4"/>
          <p:cNvSpPr txBox="1"/>
          <p:nvPr/>
        </p:nvSpPr>
        <p:spPr>
          <a:xfrm>
            <a:off x="26502265" y="5131474"/>
            <a:ext cx="1426737" cy="400110"/>
          </a:xfrm>
          <a:prstGeom prst="rect">
            <a:avLst/>
          </a:prstGeom>
          <a:noFill/>
        </p:spPr>
        <p:txBody>
          <a:bodyPr wrap="none" lIns="91440" tIns="45720" rIns="91440" bIns="45720" rtlCol="0" anchor="t">
            <a:spAutoFit/>
          </a:bodyPr>
          <a:lstStyle/>
          <a:p>
            <a:pPr algn="ctr"/>
            <a:r>
              <a:rPr lang="en-US" sz="2000">
                <a:latin typeface="+mn-lt"/>
                <a:cs typeface="Arial"/>
              </a:rPr>
              <a:t>Tori Bourret</a:t>
            </a:r>
            <a:endParaRPr lang="en-US"/>
          </a:p>
        </p:txBody>
      </p:sp>
      <p:sp>
        <p:nvSpPr>
          <p:cNvPr id="7" name="TextBox 6">
            <a:extLst>
              <a:ext uri="{FF2B5EF4-FFF2-40B4-BE49-F238E27FC236}">
                <a16:creationId xmlns:a16="http://schemas.microsoft.com/office/drawing/2014/main" id="{30780E81-ACC6-435B-B4D1-FF2F0999DBF0}"/>
              </a:ext>
            </a:extLst>
          </p:cNvPr>
          <p:cNvSpPr txBox="1"/>
          <p:nvPr/>
        </p:nvSpPr>
        <p:spPr>
          <a:xfrm>
            <a:off x="968737" y="5146863"/>
            <a:ext cx="1107996" cy="400110"/>
          </a:xfrm>
          <a:prstGeom prst="rect">
            <a:avLst/>
          </a:prstGeom>
          <a:noFill/>
        </p:spPr>
        <p:txBody>
          <a:bodyPr wrap="none" rtlCol="0">
            <a:spAutoFit/>
          </a:bodyPr>
          <a:lstStyle/>
          <a:p>
            <a:r>
              <a:rPr lang="en-US" sz="2000">
                <a:latin typeface="+mn-lt"/>
              </a:rPr>
              <a:t>	</a:t>
            </a:r>
          </a:p>
        </p:txBody>
      </p:sp>
      <p:sp>
        <p:nvSpPr>
          <p:cNvPr id="3" name="TextBox 2">
            <a:extLst>
              <a:ext uri="{FF2B5EF4-FFF2-40B4-BE49-F238E27FC236}">
                <a16:creationId xmlns:a16="http://schemas.microsoft.com/office/drawing/2014/main" id="{6A245DFB-E2BF-E2FA-470F-B22A25B973DA}"/>
              </a:ext>
            </a:extLst>
          </p:cNvPr>
          <p:cNvSpPr txBox="1"/>
          <p:nvPr/>
        </p:nvSpPr>
        <p:spPr>
          <a:xfrm>
            <a:off x="782532" y="4618561"/>
            <a:ext cx="7868093" cy="861774"/>
          </a:xfrm>
          <a:prstGeom prst="rect">
            <a:avLst/>
          </a:prstGeom>
          <a:noFill/>
        </p:spPr>
        <p:txBody>
          <a:bodyPr wrap="square" lIns="91440" tIns="45720" rIns="91440" bIns="45720" rtlCol="0" anchor="t">
            <a:spAutoFit/>
          </a:bodyPr>
          <a:lstStyle/>
          <a:p>
            <a:pPr algn="ctr"/>
            <a:r>
              <a:rPr lang="en-US" sz="3200" dirty="0">
                <a:solidFill>
                  <a:schemeClr val="accent2"/>
                </a:solidFill>
                <a:latin typeface="+mn-lt"/>
              </a:rPr>
              <a:t>April 23, 2025</a:t>
            </a:r>
          </a:p>
          <a:p>
            <a:pPr algn="ctr"/>
            <a:endParaRPr lang="en-US" b="1" dirty="0">
              <a:solidFill>
                <a:schemeClr val="accent2">
                  <a:lumMod val="75000"/>
                </a:schemeClr>
              </a:solidFill>
              <a:latin typeface="Josefin Sans" pitchFamily="2"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E88A3-FF6E-43AE-5B33-088CA5D5AA4C}"/>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0E786939-875C-C9D6-1990-4D13770CF50F}"/>
              </a:ext>
            </a:extLst>
          </p:cNvPr>
          <p:cNvSpPr>
            <a:spLocks noGrp="1"/>
          </p:cNvSpPr>
          <p:nvPr>
            <p:ph idx="1"/>
          </p:nvPr>
        </p:nvSpPr>
        <p:spPr>
          <a:xfrm>
            <a:off x="585788" y="2043113"/>
            <a:ext cx="7929562" cy="4462790"/>
          </a:xfrm>
        </p:spPr>
        <p:txBody>
          <a:bodyPr/>
          <a:lstStyle/>
          <a:p>
            <a:pPr marL="0" indent="0">
              <a:buNone/>
            </a:pPr>
            <a:r>
              <a:rPr lang="en-US" sz="2000" b="1" dirty="0">
                <a:solidFill>
                  <a:schemeClr val="accent1"/>
                </a:solidFill>
                <a:latin typeface="+mn-lt"/>
              </a:rPr>
              <a:t>Welcome  </a:t>
            </a:r>
          </a:p>
          <a:p>
            <a:pPr marL="342900" indent="-342900">
              <a:buFont typeface="Arial" panose="020B0604020202020204" pitchFamily="34" charset="0"/>
              <a:buChar char="•"/>
            </a:pPr>
            <a:r>
              <a:rPr lang="en-US" sz="2000" dirty="0">
                <a:latin typeface="+mn-lt"/>
              </a:rPr>
              <a:t>Renee Willis, Interim President &amp; CEO, NLIHC </a:t>
            </a:r>
          </a:p>
          <a:p>
            <a:pPr marL="0" indent="0">
              <a:buNone/>
            </a:pPr>
            <a:r>
              <a:rPr lang="en-US" sz="2000" b="1" dirty="0">
                <a:solidFill>
                  <a:schemeClr val="accent1"/>
                </a:solidFill>
                <a:latin typeface="+mn-lt"/>
              </a:rPr>
              <a:t>Intro</a:t>
            </a:r>
          </a:p>
          <a:p>
            <a:pPr marL="342900" indent="-342900">
              <a:buFont typeface="Arial" panose="020B0604020202020204" pitchFamily="34" charset="0"/>
              <a:buChar char="•"/>
            </a:pPr>
            <a:r>
              <a:rPr lang="en-US" sz="2000" dirty="0">
                <a:latin typeface="+mn-lt"/>
              </a:rPr>
              <a:t>Dee Ross, Tenant Leader Fellow, NLIHC</a:t>
            </a:r>
          </a:p>
          <a:p>
            <a:pPr marL="0" indent="0">
              <a:buNone/>
            </a:pPr>
            <a:r>
              <a:rPr lang="en-US" sz="2000" b="1" dirty="0">
                <a:solidFill>
                  <a:schemeClr val="accent1"/>
                </a:solidFill>
                <a:latin typeface="+mn-lt"/>
              </a:rPr>
              <a:t>The Importance of a Training Institute </a:t>
            </a:r>
          </a:p>
          <a:p>
            <a:pPr marL="342900" indent="-342900">
              <a:buFont typeface="Arial" panose="020B0604020202020204" pitchFamily="34" charset="0"/>
              <a:buChar char="•"/>
            </a:pPr>
            <a:r>
              <a:rPr lang="en-US" sz="2000" dirty="0">
                <a:latin typeface="+mn-lt"/>
              </a:rPr>
              <a:t>Geraldine Collins, Executive Director of National Alliance of HUD Tenants</a:t>
            </a:r>
          </a:p>
          <a:p>
            <a:pPr marL="342900" indent="-342900">
              <a:buFont typeface="Arial" panose="020B0604020202020204" pitchFamily="34" charset="0"/>
              <a:buChar char="•"/>
            </a:pPr>
            <a:r>
              <a:rPr lang="en-US" sz="2000" dirty="0">
                <a:latin typeface="+mn-lt"/>
              </a:rPr>
              <a:t>Bambie Hayes-Brown, President and CEO, Georgia ACT</a:t>
            </a:r>
          </a:p>
          <a:p>
            <a:pPr marL="342900" indent="-342900">
              <a:buFont typeface="Arial" panose="020B0604020202020204" pitchFamily="34" charset="0"/>
              <a:buChar char="•"/>
            </a:pPr>
            <a:r>
              <a:rPr lang="en-US" sz="2000" dirty="0">
                <a:latin typeface="+mn-lt"/>
              </a:rPr>
              <a:t>Rob Robison, Human Rights Activist, NLIHC Collective member</a:t>
            </a:r>
          </a:p>
          <a:p>
            <a:pPr marL="0" indent="0">
              <a:buNone/>
            </a:pPr>
            <a:r>
              <a:rPr lang="en-US" sz="2000" b="1" dirty="0">
                <a:solidFill>
                  <a:schemeClr val="accent1"/>
                </a:solidFill>
                <a:latin typeface="+mn-lt"/>
              </a:rPr>
              <a:t>Next Steps </a:t>
            </a:r>
          </a:p>
          <a:p>
            <a:pPr marL="342900" indent="-342900">
              <a:buFont typeface="Arial" panose="020B0604020202020204" pitchFamily="34" charset="0"/>
              <a:buChar char="•"/>
            </a:pPr>
            <a:r>
              <a:rPr lang="en-US" sz="2000" dirty="0">
                <a:latin typeface="+mn-lt"/>
              </a:rPr>
              <a:t>Dee Ross, Tenant Leader Fellow, NLIHC</a:t>
            </a:r>
          </a:p>
        </p:txBody>
      </p:sp>
    </p:spTree>
    <p:extLst>
      <p:ext uri="{BB962C8B-B14F-4D97-AF65-F5344CB8AC3E}">
        <p14:creationId xmlns:p14="http://schemas.microsoft.com/office/powerpoint/2010/main" val="3359754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40A61-9C9D-C751-88E8-CC783BDEDA38}"/>
              </a:ext>
            </a:extLst>
          </p:cNvPr>
          <p:cNvSpPr>
            <a:spLocks noGrp="1"/>
          </p:cNvSpPr>
          <p:nvPr>
            <p:ph type="title"/>
          </p:nvPr>
        </p:nvSpPr>
        <p:spPr/>
        <p:txBody>
          <a:bodyPr/>
          <a:lstStyle/>
          <a:p>
            <a:r>
              <a:rPr lang="en-US" dirty="0"/>
              <a:t>Welcome</a:t>
            </a:r>
          </a:p>
        </p:txBody>
      </p:sp>
      <p:sp>
        <p:nvSpPr>
          <p:cNvPr id="6" name="Content Placeholder 2">
            <a:extLst>
              <a:ext uri="{FF2B5EF4-FFF2-40B4-BE49-F238E27FC236}">
                <a16:creationId xmlns:a16="http://schemas.microsoft.com/office/drawing/2014/main" id="{C19A5E39-3CF0-A353-2DE6-284409205208}"/>
              </a:ext>
            </a:extLst>
          </p:cNvPr>
          <p:cNvSpPr txBox="1">
            <a:spLocks/>
          </p:cNvSpPr>
          <p:nvPr/>
        </p:nvSpPr>
        <p:spPr bwMode="auto">
          <a:xfrm>
            <a:off x="473273" y="3429000"/>
            <a:ext cx="8197453" cy="2268345"/>
          </a:xfrm>
          <a:prstGeom prst="rect">
            <a:avLst/>
          </a:prstGeom>
          <a:noFill/>
          <a:ln w="9525">
            <a:noFill/>
            <a:miter lim="800000"/>
            <a:headEnd/>
            <a:tailEnd/>
          </a:ln>
        </p:spPr>
        <p:txBody>
          <a:bodyPr vert="horz" wrap="square" lIns="68580" tIns="34290" rIns="68580" bIns="34290" numCol="1" rtlCol="0" anchor="t" anchorCtr="0" compatLnSpc="1">
            <a:prstTxWarp prst="textNoShape">
              <a:avLst/>
            </a:prstTxWarp>
            <a:normAutofit/>
          </a:bodyPr>
          <a:lstStyle>
            <a:lvl1pPr marL="171450" indent="-171450" algn="l" defTabSz="685800" rtl="0" eaLnBrk="1" fontAlgn="base" latinLnBrk="0" hangingPunct="1">
              <a:lnSpc>
                <a:spcPct val="11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fontAlgn="base" latinLnBrk="0" hangingPunct="1">
              <a:lnSpc>
                <a:spcPct val="110000"/>
              </a:lnSpc>
              <a:spcBef>
                <a:spcPts val="375"/>
              </a:spcBef>
              <a:spcAft>
                <a:spcPct val="0"/>
              </a:spcAft>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fontAlgn="base" latinLnBrk="0" hangingPunct="1">
              <a:lnSpc>
                <a:spcPct val="11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fontAlgn="base" latinLnBrk="0" hangingPunct="1">
              <a:lnSpc>
                <a:spcPct val="110000"/>
              </a:lnSpc>
              <a:spcBef>
                <a:spcPts val="375"/>
              </a:spcBef>
              <a:spcAft>
                <a:spcPct val="0"/>
              </a:spcAft>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fontAlgn="base" latinLnBrk="0" hangingPunct="1">
              <a:lnSpc>
                <a:spcPct val="110000"/>
              </a:lnSpc>
              <a:spcBef>
                <a:spcPts val="375"/>
              </a:spcBef>
              <a:spcAft>
                <a:spcPct val="0"/>
              </a:spcAft>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Font typeface="Arial" panose="020B0604020202020204" pitchFamily="34" charset="0"/>
              <a:buNone/>
            </a:pPr>
            <a:r>
              <a:rPr lang="en-US" sz="3375" b="1" dirty="0">
                <a:solidFill>
                  <a:schemeClr val="accent1"/>
                </a:solidFill>
              </a:rPr>
              <a:t>Renee Willis </a:t>
            </a:r>
          </a:p>
          <a:p>
            <a:pPr marL="0" indent="0" algn="ctr">
              <a:buNone/>
            </a:pPr>
            <a:r>
              <a:rPr lang="en-US" sz="2625" i="1" dirty="0"/>
              <a:t>Interim President &amp; CEO</a:t>
            </a:r>
          </a:p>
          <a:p>
            <a:pPr marL="0" indent="0" algn="ctr">
              <a:lnSpc>
                <a:spcPct val="100000"/>
              </a:lnSpc>
              <a:buFont typeface="Arial" panose="020B0604020202020204" pitchFamily="34" charset="0"/>
              <a:buNone/>
            </a:pPr>
            <a:r>
              <a:rPr lang="en-US" sz="2550" dirty="0"/>
              <a:t>National Low Income Housing Coalition </a:t>
            </a:r>
          </a:p>
        </p:txBody>
      </p:sp>
    </p:spTree>
    <p:extLst>
      <p:ext uri="{BB962C8B-B14F-4D97-AF65-F5344CB8AC3E}">
        <p14:creationId xmlns:p14="http://schemas.microsoft.com/office/powerpoint/2010/main" val="8816405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DE129-B0E2-A7C1-A9C8-70E0ADF593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DC587A-3940-C504-3AB5-60EDD37EC179}"/>
              </a:ext>
            </a:extLst>
          </p:cNvPr>
          <p:cNvSpPr>
            <a:spLocks noGrp="1"/>
          </p:cNvSpPr>
          <p:nvPr>
            <p:ph type="title"/>
          </p:nvPr>
        </p:nvSpPr>
        <p:spPr/>
        <p:txBody>
          <a:bodyPr/>
          <a:lstStyle/>
          <a:p>
            <a:r>
              <a:rPr lang="en-US" dirty="0"/>
              <a:t>Introduction</a:t>
            </a:r>
          </a:p>
        </p:txBody>
      </p:sp>
      <p:sp>
        <p:nvSpPr>
          <p:cNvPr id="6" name="Content Placeholder 2">
            <a:extLst>
              <a:ext uri="{FF2B5EF4-FFF2-40B4-BE49-F238E27FC236}">
                <a16:creationId xmlns:a16="http://schemas.microsoft.com/office/drawing/2014/main" id="{6D3DBCEB-072A-2655-410A-D233C91AD224}"/>
              </a:ext>
            </a:extLst>
          </p:cNvPr>
          <p:cNvSpPr txBox="1">
            <a:spLocks/>
          </p:cNvSpPr>
          <p:nvPr/>
        </p:nvSpPr>
        <p:spPr bwMode="auto">
          <a:xfrm>
            <a:off x="473273" y="3429000"/>
            <a:ext cx="8197453" cy="2268345"/>
          </a:xfrm>
          <a:prstGeom prst="rect">
            <a:avLst/>
          </a:prstGeom>
          <a:noFill/>
          <a:ln w="9525">
            <a:noFill/>
            <a:miter lim="800000"/>
            <a:headEnd/>
            <a:tailEnd/>
          </a:ln>
        </p:spPr>
        <p:txBody>
          <a:bodyPr vert="horz" wrap="square" lIns="68580" tIns="34290" rIns="68580" bIns="34290" numCol="1" rtlCol="0" anchor="t" anchorCtr="0" compatLnSpc="1">
            <a:prstTxWarp prst="textNoShape">
              <a:avLst/>
            </a:prstTxWarp>
            <a:normAutofit/>
          </a:bodyPr>
          <a:lstStyle>
            <a:lvl1pPr marL="171450" indent="-171450" algn="l" defTabSz="685800" rtl="0" eaLnBrk="1" fontAlgn="base" latinLnBrk="0" hangingPunct="1">
              <a:lnSpc>
                <a:spcPct val="11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fontAlgn="base" latinLnBrk="0" hangingPunct="1">
              <a:lnSpc>
                <a:spcPct val="110000"/>
              </a:lnSpc>
              <a:spcBef>
                <a:spcPts val="375"/>
              </a:spcBef>
              <a:spcAft>
                <a:spcPct val="0"/>
              </a:spcAft>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fontAlgn="base" latinLnBrk="0" hangingPunct="1">
              <a:lnSpc>
                <a:spcPct val="11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fontAlgn="base" latinLnBrk="0" hangingPunct="1">
              <a:lnSpc>
                <a:spcPct val="110000"/>
              </a:lnSpc>
              <a:spcBef>
                <a:spcPts val="375"/>
              </a:spcBef>
              <a:spcAft>
                <a:spcPct val="0"/>
              </a:spcAft>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fontAlgn="base" latinLnBrk="0" hangingPunct="1">
              <a:lnSpc>
                <a:spcPct val="110000"/>
              </a:lnSpc>
              <a:spcBef>
                <a:spcPts val="375"/>
              </a:spcBef>
              <a:spcAft>
                <a:spcPct val="0"/>
              </a:spcAft>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3375" b="1" dirty="0">
                <a:solidFill>
                  <a:schemeClr val="accent1"/>
                </a:solidFill>
              </a:rPr>
              <a:t>Dee Ross</a:t>
            </a:r>
          </a:p>
          <a:p>
            <a:pPr marL="0" indent="0" algn="ctr">
              <a:buNone/>
            </a:pPr>
            <a:r>
              <a:rPr lang="en-US" sz="2625" i="1" dirty="0"/>
              <a:t>Tenant Leader Fellow</a:t>
            </a:r>
          </a:p>
          <a:p>
            <a:pPr marL="0" indent="0" algn="ctr">
              <a:lnSpc>
                <a:spcPct val="100000"/>
              </a:lnSpc>
              <a:buFont typeface="Arial" panose="020B0604020202020204" pitchFamily="34" charset="0"/>
              <a:buNone/>
            </a:pPr>
            <a:r>
              <a:rPr lang="en-US" sz="2550" dirty="0"/>
              <a:t>National Low Income Housing Coalition </a:t>
            </a:r>
          </a:p>
        </p:txBody>
      </p:sp>
    </p:spTree>
    <p:extLst>
      <p:ext uri="{BB962C8B-B14F-4D97-AF65-F5344CB8AC3E}">
        <p14:creationId xmlns:p14="http://schemas.microsoft.com/office/powerpoint/2010/main" val="1129507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1144C-7DE7-40A6-5EE1-A6D49D86CAF7}"/>
              </a:ext>
            </a:extLst>
          </p:cNvPr>
          <p:cNvSpPr>
            <a:spLocks noGrp="1"/>
          </p:cNvSpPr>
          <p:nvPr>
            <p:ph type="title"/>
          </p:nvPr>
        </p:nvSpPr>
        <p:spPr/>
        <p:txBody>
          <a:bodyPr/>
          <a:lstStyle/>
          <a:p>
            <a:r>
              <a:rPr lang="en-US" dirty="0"/>
              <a:t>Purpose</a:t>
            </a:r>
          </a:p>
        </p:txBody>
      </p:sp>
      <p:sp>
        <p:nvSpPr>
          <p:cNvPr id="3" name="Content Placeholder 2">
            <a:extLst>
              <a:ext uri="{FF2B5EF4-FFF2-40B4-BE49-F238E27FC236}">
                <a16:creationId xmlns:a16="http://schemas.microsoft.com/office/drawing/2014/main" id="{86F3EB3A-8CFF-31CD-088C-A958253FB31F}"/>
              </a:ext>
            </a:extLst>
          </p:cNvPr>
          <p:cNvSpPr>
            <a:spLocks noGrp="1"/>
          </p:cNvSpPr>
          <p:nvPr>
            <p:ph idx="1"/>
          </p:nvPr>
        </p:nvSpPr>
        <p:spPr/>
        <p:txBody>
          <a:bodyPr/>
          <a:lstStyle/>
          <a:p>
            <a:endParaRPr lang="en-US" dirty="0"/>
          </a:p>
          <a:p>
            <a:r>
              <a:rPr lang="en-US" dirty="0"/>
              <a:t>Thank you for joining us!</a:t>
            </a:r>
          </a:p>
          <a:p>
            <a:r>
              <a:rPr lang="en-US" dirty="0"/>
              <a:t>Today marks the official launch of a historic, tenant-led initiative by the National Low Income Housing Coalition (NLIHC)</a:t>
            </a:r>
          </a:p>
          <a:p>
            <a:r>
              <a:rPr lang="en-US" dirty="0"/>
              <a:t>Our goal: To build tenant power through education, leadership development, and organizing support</a:t>
            </a:r>
          </a:p>
          <a:p>
            <a:r>
              <a:rPr lang="en-US" dirty="0"/>
              <a:t>Let’s grow a movement — together.</a:t>
            </a:r>
          </a:p>
          <a:p>
            <a:pPr marL="0" indent="0">
              <a:buNone/>
            </a:pPr>
            <a:endParaRPr lang="en-US" dirty="0"/>
          </a:p>
        </p:txBody>
      </p:sp>
    </p:spTree>
    <p:extLst>
      <p:ext uri="{BB962C8B-B14F-4D97-AF65-F5344CB8AC3E}">
        <p14:creationId xmlns:p14="http://schemas.microsoft.com/office/powerpoint/2010/main" val="23872893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05EF7-70CD-10E0-A025-E94BB648DC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7B7B8A-8DC1-5D2D-CC0E-0C3F9A9DC242}"/>
              </a:ext>
            </a:extLst>
          </p:cNvPr>
          <p:cNvSpPr>
            <a:spLocks noGrp="1"/>
          </p:cNvSpPr>
          <p:nvPr>
            <p:ph type="title"/>
          </p:nvPr>
        </p:nvSpPr>
        <p:spPr/>
        <p:txBody>
          <a:bodyPr/>
          <a:lstStyle/>
          <a:p>
            <a:r>
              <a:rPr lang="en-US" dirty="0"/>
              <a:t>Why We Need This Now</a:t>
            </a:r>
            <a:br>
              <a:rPr lang="en-US" dirty="0"/>
            </a:br>
            <a:r>
              <a:rPr lang="en-US" dirty="0"/>
              <a:t>More Than Ever</a:t>
            </a:r>
          </a:p>
        </p:txBody>
      </p:sp>
      <p:sp>
        <p:nvSpPr>
          <p:cNvPr id="3" name="Content Placeholder 2">
            <a:extLst>
              <a:ext uri="{FF2B5EF4-FFF2-40B4-BE49-F238E27FC236}">
                <a16:creationId xmlns:a16="http://schemas.microsoft.com/office/drawing/2014/main" id="{94475B42-6915-BF64-558E-7669A3B5D32C}"/>
              </a:ext>
            </a:extLst>
          </p:cNvPr>
          <p:cNvSpPr>
            <a:spLocks noGrp="1"/>
          </p:cNvSpPr>
          <p:nvPr>
            <p:ph idx="1"/>
          </p:nvPr>
        </p:nvSpPr>
        <p:spPr/>
        <p:txBody>
          <a:bodyPr/>
          <a:lstStyle/>
          <a:p>
            <a:endParaRPr lang="en-US" sz="2000" dirty="0"/>
          </a:p>
          <a:p>
            <a:r>
              <a:rPr lang="en-US" sz="1800" dirty="0"/>
              <a:t>1 in 4 renters in the U.S. spend over half their income on rent (NLIHC, 2023)</a:t>
            </a:r>
          </a:p>
          <a:p>
            <a:r>
              <a:rPr lang="en-US" sz="1800" dirty="0"/>
              <a:t>Only 34 affordable units exist for every 100 low-income renters nationwide</a:t>
            </a:r>
          </a:p>
          <a:p>
            <a:r>
              <a:rPr lang="en-US" sz="1800" dirty="0"/>
              <a:t>Black, Indigenous, and People of Color (BIPOC) renters are disproportionately affected by evictions, displacement, and poor housing conditions</a:t>
            </a:r>
          </a:p>
          <a:p>
            <a:r>
              <a:rPr lang="en-US" sz="1800" dirty="0"/>
              <a:t>Over 7.3 million extremely low-income households can’t find safe, affordable housing</a:t>
            </a:r>
          </a:p>
          <a:p>
            <a:r>
              <a:rPr lang="en-US" sz="1800" dirty="0"/>
              <a:t>As housing instability grows, some states are criminalizing homelessness rather than addressing root causes</a:t>
            </a:r>
          </a:p>
          <a:p>
            <a:r>
              <a:rPr lang="en-US" sz="1800" dirty="0"/>
              <a:t>Renters deserve to be at the table — this Institute helps make that possible</a:t>
            </a:r>
          </a:p>
        </p:txBody>
      </p:sp>
    </p:spTree>
    <p:extLst>
      <p:ext uri="{BB962C8B-B14F-4D97-AF65-F5344CB8AC3E}">
        <p14:creationId xmlns:p14="http://schemas.microsoft.com/office/powerpoint/2010/main" val="1528047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524F4-7E03-290D-92C7-8F8C729174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69EB80-AD0A-7871-B199-454F39581A33}"/>
              </a:ext>
            </a:extLst>
          </p:cNvPr>
          <p:cNvSpPr>
            <a:spLocks noGrp="1"/>
          </p:cNvSpPr>
          <p:nvPr>
            <p:ph type="title"/>
          </p:nvPr>
        </p:nvSpPr>
        <p:spPr/>
        <p:txBody>
          <a:bodyPr/>
          <a:lstStyle/>
          <a:p>
            <a:r>
              <a:rPr lang="en-US" dirty="0"/>
              <a:t>Our Mission</a:t>
            </a:r>
          </a:p>
        </p:txBody>
      </p:sp>
      <p:sp>
        <p:nvSpPr>
          <p:cNvPr id="3" name="Content Placeholder 2">
            <a:extLst>
              <a:ext uri="{FF2B5EF4-FFF2-40B4-BE49-F238E27FC236}">
                <a16:creationId xmlns:a16="http://schemas.microsoft.com/office/drawing/2014/main" id="{A186052A-A504-760D-CB07-002D41CCD704}"/>
              </a:ext>
            </a:extLst>
          </p:cNvPr>
          <p:cNvSpPr>
            <a:spLocks noGrp="1"/>
          </p:cNvSpPr>
          <p:nvPr>
            <p:ph idx="1"/>
          </p:nvPr>
        </p:nvSpPr>
        <p:spPr/>
        <p:txBody>
          <a:bodyPr/>
          <a:lstStyle/>
          <a:p>
            <a:endParaRPr lang="en-US" sz="2400" dirty="0"/>
          </a:p>
          <a:p>
            <a:r>
              <a:rPr lang="en-US" sz="2400" dirty="0"/>
              <a:t>Educate: Share knowledge on housing rights, systemic injustice, and tenant power</a:t>
            </a:r>
          </a:p>
          <a:p>
            <a:r>
              <a:rPr lang="en-US" sz="2400" dirty="0"/>
              <a:t>Equip: Build skills in organizing, advocacy, storytelling, and leadership</a:t>
            </a:r>
          </a:p>
          <a:p>
            <a:r>
              <a:rPr lang="en-US" sz="2400" dirty="0"/>
              <a:t>Empower: Train tenants to lead solutions in their communities and across the country</a:t>
            </a:r>
          </a:p>
          <a:p>
            <a:r>
              <a:rPr lang="en-US" sz="2400" dirty="0"/>
              <a:t>This is a tenant-led movement — and you are the future of housing justice</a:t>
            </a:r>
          </a:p>
          <a:p>
            <a:endParaRPr lang="en-US" sz="1800" dirty="0"/>
          </a:p>
        </p:txBody>
      </p:sp>
    </p:spTree>
    <p:extLst>
      <p:ext uri="{BB962C8B-B14F-4D97-AF65-F5344CB8AC3E}">
        <p14:creationId xmlns:p14="http://schemas.microsoft.com/office/powerpoint/2010/main" val="3504080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9C252-5022-434E-D686-092863DFB9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2B12F9-33D2-C905-B6F5-BD6182719F04}"/>
              </a:ext>
            </a:extLst>
          </p:cNvPr>
          <p:cNvSpPr>
            <a:spLocks noGrp="1"/>
          </p:cNvSpPr>
          <p:nvPr>
            <p:ph type="title"/>
          </p:nvPr>
        </p:nvSpPr>
        <p:spPr/>
        <p:txBody>
          <a:bodyPr/>
          <a:lstStyle/>
          <a:p>
            <a:r>
              <a:rPr lang="en-US" dirty="0"/>
              <a:t>What You Can Expect </a:t>
            </a:r>
          </a:p>
        </p:txBody>
      </p:sp>
      <p:sp>
        <p:nvSpPr>
          <p:cNvPr id="3" name="Content Placeholder 2">
            <a:extLst>
              <a:ext uri="{FF2B5EF4-FFF2-40B4-BE49-F238E27FC236}">
                <a16:creationId xmlns:a16="http://schemas.microsoft.com/office/drawing/2014/main" id="{A01C4FA8-53E6-9784-DE79-645057797EE2}"/>
              </a:ext>
            </a:extLst>
          </p:cNvPr>
          <p:cNvSpPr>
            <a:spLocks noGrp="1"/>
          </p:cNvSpPr>
          <p:nvPr>
            <p:ph idx="1"/>
          </p:nvPr>
        </p:nvSpPr>
        <p:spPr/>
        <p:txBody>
          <a:bodyPr/>
          <a:lstStyle/>
          <a:p>
            <a:endParaRPr lang="en-US" sz="2000" dirty="0"/>
          </a:p>
          <a:p>
            <a:r>
              <a:rPr lang="en-US" dirty="0"/>
              <a:t>Monthly national training sessions on organizing, fundraising, policy change &amp; more</a:t>
            </a:r>
          </a:p>
          <a:p>
            <a:r>
              <a:rPr lang="en-US" dirty="0"/>
              <a:t>Toolkits, templates, and curriculum created by tenants, for tenants</a:t>
            </a:r>
          </a:p>
          <a:p>
            <a:r>
              <a:rPr lang="en-US" dirty="0"/>
              <a:t>Peer learning, mentorship, and national networking opportunities</a:t>
            </a:r>
          </a:p>
          <a:p>
            <a:endParaRPr lang="en-US" sz="1800" dirty="0"/>
          </a:p>
        </p:txBody>
      </p:sp>
    </p:spTree>
    <p:extLst>
      <p:ext uri="{BB962C8B-B14F-4D97-AF65-F5344CB8AC3E}">
        <p14:creationId xmlns:p14="http://schemas.microsoft.com/office/powerpoint/2010/main" val="2920978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B71C5-817B-B73D-C810-F580B8A1FC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3EF189-0073-F3A5-B936-2940564AD08E}"/>
              </a:ext>
            </a:extLst>
          </p:cNvPr>
          <p:cNvSpPr>
            <a:spLocks noGrp="1"/>
          </p:cNvSpPr>
          <p:nvPr>
            <p:ph type="title"/>
          </p:nvPr>
        </p:nvSpPr>
        <p:spPr/>
        <p:txBody>
          <a:bodyPr/>
          <a:lstStyle/>
          <a:p>
            <a:r>
              <a:rPr lang="en-US" dirty="0"/>
              <a:t>Upcoming Courses </a:t>
            </a:r>
          </a:p>
        </p:txBody>
      </p:sp>
      <p:sp>
        <p:nvSpPr>
          <p:cNvPr id="3" name="Content Placeholder 2">
            <a:extLst>
              <a:ext uri="{FF2B5EF4-FFF2-40B4-BE49-F238E27FC236}">
                <a16:creationId xmlns:a16="http://schemas.microsoft.com/office/drawing/2014/main" id="{CF7C1313-6F64-ABC6-F60B-9E6C8B9F11EE}"/>
              </a:ext>
            </a:extLst>
          </p:cNvPr>
          <p:cNvSpPr>
            <a:spLocks noGrp="1"/>
          </p:cNvSpPr>
          <p:nvPr>
            <p:ph idx="1"/>
          </p:nvPr>
        </p:nvSpPr>
        <p:spPr/>
        <p:txBody>
          <a:bodyPr/>
          <a:lstStyle/>
          <a:p>
            <a:pPr marL="0" indent="0">
              <a:buNone/>
            </a:pPr>
            <a:r>
              <a:rPr lang="en-US" sz="1600" b="1" dirty="0">
                <a:solidFill>
                  <a:schemeClr val="accent1"/>
                </a:solidFill>
              </a:rPr>
              <a:t>Organizing 101: Community Organizing &amp; Power Building</a:t>
            </a:r>
          </a:p>
          <a:p>
            <a:r>
              <a:rPr lang="en-US" sz="1600" dirty="0"/>
              <a:t>Learn how to build collective tenant power by supporting unions, negotiating with landlords, and pushing for better housing conditions. This session will equip you with tools to organize effectively, form strong coalitions, and drive lasting change in housing policy.</a:t>
            </a:r>
          </a:p>
          <a:p>
            <a:pPr marL="0" indent="0">
              <a:buNone/>
            </a:pPr>
            <a:endParaRPr lang="en-US" sz="1600" dirty="0"/>
          </a:p>
          <a:p>
            <a:pPr marL="0" indent="0">
              <a:buNone/>
            </a:pPr>
            <a:r>
              <a:rPr lang="en-US" sz="1600" b="1" dirty="0">
                <a:solidFill>
                  <a:schemeClr val="accent1"/>
                </a:solidFill>
              </a:rPr>
              <a:t>Fundraising &amp; Sustainability 101</a:t>
            </a:r>
          </a:p>
          <a:p>
            <a:r>
              <a:rPr lang="en-US" sz="1600" dirty="0"/>
              <a:t>This session will teach sustainable fundraising strategies like grassroots campaigns, grant writing, and donor engagement. Participants will learn how to secure funding, grow tenant-led advocacy efforts, and effectively use resources to support long-term impact.</a:t>
            </a:r>
          </a:p>
          <a:p>
            <a:endParaRPr lang="en-US" sz="1600" dirty="0"/>
          </a:p>
          <a:p>
            <a:pPr marL="0" indent="0">
              <a:buNone/>
            </a:pPr>
            <a:r>
              <a:rPr lang="en-US" sz="1600" b="1" dirty="0">
                <a:solidFill>
                  <a:schemeClr val="accent1"/>
                </a:solidFill>
              </a:rPr>
              <a:t>Marketing &amp; Branding 101</a:t>
            </a:r>
          </a:p>
          <a:p>
            <a:r>
              <a:rPr lang="en-US" sz="1600" dirty="0"/>
              <a:t>Discover how to craft powerful messages, build a strong brand, and amplify the voices of tenant-led movements. This session will guide you in using social media, storytelling, and visual identity to raise awareness, attract support, and grow your impact.</a:t>
            </a:r>
          </a:p>
          <a:p>
            <a:endParaRPr lang="en-US" sz="1800" dirty="0"/>
          </a:p>
        </p:txBody>
      </p:sp>
    </p:spTree>
    <p:extLst>
      <p:ext uri="{BB962C8B-B14F-4D97-AF65-F5344CB8AC3E}">
        <p14:creationId xmlns:p14="http://schemas.microsoft.com/office/powerpoint/2010/main" val="98687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1DA99-704D-37C8-6AAC-743A7E15C4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B1E39F-FF5E-5311-4BF5-9537EEF73E6F}"/>
              </a:ext>
            </a:extLst>
          </p:cNvPr>
          <p:cNvSpPr>
            <a:spLocks noGrp="1"/>
          </p:cNvSpPr>
          <p:nvPr>
            <p:ph type="title"/>
          </p:nvPr>
        </p:nvSpPr>
        <p:spPr/>
        <p:txBody>
          <a:bodyPr/>
          <a:lstStyle/>
          <a:p>
            <a:r>
              <a:rPr lang="en-US" dirty="0"/>
              <a:t>The Importance of a </a:t>
            </a:r>
            <a:br>
              <a:rPr lang="en-US" dirty="0"/>
            </a:br>
            <a:r>
              <a:rPr lang="en-US" dirty="0"/>
              <a:t>Training Institute </a:t>
            </a:r>
          </a:p>
        </p:txBody>
      </p:sp>
      <p:sp>
        <p:nvSpPr>
          <p:cNvPr id="6" name="Content Placeholder 2">
            <a:extLst>
              <a:ext uri="{FF2B5EF4-FFF2-40B4-BE49-F238E27FC236}">
                <a16:creationId xmlns:a16="http://schemas.microsoft.com/office/drawing/2014/main" id="{B629E2E9-9D61-746B-6C34-13E031863153}"/>
              </a:ext>
            </a:extLst>
          </p:cNvPr>
          <p:cNvSpPr txBox="1">
            <a:spLocks/>
          </p:cNvSpPr>
          <p:nvPr/>
        </p:nvSpPr>
        <p:spPr bwMode="auto">
          <a:xfrm>
            <a:off x="473273" y="3429000"/>
            <a:ext cx="8197453" cy="2268345"/>
          </a:xfrm>
          <a:prstGeom prst="rect">
            <a:avLst/>
          </a:prstGeom>
          <a:noFill/>
          <a:ln w="9525">
            <a:noFill/>
            <a:miter lim="800000"/>
            <a:headEnd/>
            <a:tailEnd/>
          </a:ln>
        </p:spPr>
        <p:txBody>
          <a:bodyPr vert="horz" wrap="square" lIns="68580" tIns="34290" rIns="68580" bIns="34290" numCol="1" rtlCol="0" anchor="t" anchorCtr="0" compatLnSpc="1">
            <a:prstTxWarp prst="textNoShape">
              <a:avLst/>
            </a:prstTxWarp>
            <a:normAutofit/>
          </a:bodyPr>
          <a:lstStyle>
            <a:lvl1pPr marL="171450" indent="-171450" algn="l" defTabSz="685800" rtl="0" eaLnBrk="1" fontAlgn="base" latinLnBrk="0" hangingPunct="1">
              <a:lnSpc>
                <a:spcPct val="11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fontAlgn="base" latinLnBrk="0" hangingPunct="1">
              <a:lnSpc>
                <a:spcPct val="110000"/>
              </a:lnSpc>
              <a:spcBef>
                <a:spcPts val="375"/>
              </a:spcBef>
              <a:spcAft>
                <a:spcPct val="0"/>
              </a:spcAft>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fontAlgn="base" latinLnBrk="0" hangingPunct="1">
              <a:lnSpc>
                <a:spcPct val="11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fontAlgn="base" latinLnBrk="0" hangingPunct="1">
              <a:lnSpc>
                <a:spcPct val="110000"/>
              </a:lnSpc>
              <a:spcBef>
                <a:spcPts val="375"/>
              </a:spcBef>
              <a:spcAft>
                <a:spcPct val="0"/>
              </a:spcAft>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fontAlgn="base" latinLnBrk="0" hangingPunct="1">
              <a:lnSpc>
                <a:spcPct val="110000"/>
              </a:lnSpc>
              <a:spcBef>
                <a:spcPts val="375"/>
              </a:spcBef>
              <a:spcAft>
                <a:spcPct val="0"/>
              </a:spcAft>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3375" b="1" dirty="0">
                <a:solidFill>
                  <a:schemeClr val="accent1"/>
                </a:solidFill>
              </a:rPr>
              <a:t>Geraldine Collins</a:t>
            </a:r>
          </a:p>
          <a:p>
            <a:pPr marL="0" indent="0" algn="ctr">
              <a:buNone/>
            </a:pPr>
            <a:r>
              <a:rPr lang="en-US" sz="2625" i="1" dirty="0"/>
              <a:t>Executive Director </a:t>
            </a:r>
          </a:p>
          <a:p>
            <a:pPr marL="0" indent="0" algn="ctr">
              <a:lnSpc>
                <a:spcPct val="100000"/>
              </a:lnSpc>
              <a:buNone/>
            </a:pPr>
            <a:r>
              <a:rPr lang="en-US" sz="2550" dirty="0"/>
              <a:t>National Alliance of HUD Tenants</a:t>
            </a:r>
          </a:p>
        </p:txBody>
      </p:sp>
    </p:spTree>
    <p:extLst>
      <p:ext uri="{BB962C8B-B14F-4D97-AF65-F5344CB8AC3E}">
        <p14:creationId xmlns:p14="http://schemas.microsoft.com/office/powerpoint/2010/main" val="1504362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15C65-2793-B8C9-0A81-0AE99839FB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E87E4E-3527-C69C-A8D0-31EDFF5733A7}"/>
              </a:ext>
            </a:extLst>
          </p:cNvPr>
          <p:cNvSpPr>
            <a:spLocks noGrp="1"/>
          </p:cNvSpPr>
          <p:nvPr>
            <p:ph type="title"/>
          </p:nvPr>
        </p:nvSpPr>
        <p:spPr/>
        <p:txBody>
          <a:bodyPr/>
          <a:lstStyle/>
          <a:p>
            <a:r>
              <a:rPr lang="en-US" dirty="0"/>
              <a:t>The Importance of a </a:t>
            </a:r>
            <a:br>
              <a:rPr lang="en-US" dirty="0"/>
            </a:br>
            <a:r>
              <a:rPr lang="en-US" dirty="0"/>
              <a:t>Training Institute </a:t>
            </a:r>
          </a:p>
        </p:txBody>
      </p:sp>
      <p:sp>
        <p:nvSpPr>
          <p:cNvPr id="6" name="Content Placeholder 2">
            <a:extLst>
              <a:ext uri="{FF2B5EF4-FFF2-40B4-BE49-F238E27FC236}">
                <a16:creationId xmlns:a16="http://schemas.microsoft.com/office/drawing/2014/main" id="{6C140D59-C37E-6AD1-E89B-FA355907FEB7}"/>
              </a:ext>
            </a:extLst>
          </p:cNvPr>
          <p:cNvSpPr txBox="1">
            <a:spLocks/>
          </p:cNvSpPr>
          <p:nvPr/>
        </p:nvSpPr>
        <p:spPr bwMode="auto">
          <a:xfrm>
            <a:off x="473273" y="3429000"/>
            <a:ext cx="8197453" cy="2268345"/>
          </a:xfrm>
          <a:prstGeom prst="rect">
            <a:avLst/>
          </a:prstGeom>
          <a:noFill/>
          <a:ln w="9525">
            <a:noFill/>
            <a:miter lim="800000"/>
            <a:headEnd/>
            <a:tailEnd/>
          </a:ln>
        </p:spPr>
        <p:txBody>
          <a:bodyPr vert="horz" wrap="square" lIns="68580" tIns="34290" rIns="68580" bIns="34290" numCol="1" rtlCol="0" anchor="t" anchorCtr="0" compatLnSpc="1">
            <a:prstTxWarp prst="textNoShape">
              <a:avLst/>
            </a:prstTxWarp>
            <a:normAutofit/>
          </a:bodyPr>
          <a:lstStyle>
            <a:lvl1pPr marL="171450" indent="-171450" algn="l" defTabSz="685800" rtl="0" eaLnBrk="1" fontAlgn="base" latinLnBrk="0" hangingPunct="1">
              <a:lnSpc>
                <a:spcPct val="11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fontAlgn="base" latinLnBrk="0" hangingPunct="1">
              <a:lnSpc>
                <a:spcPct val="110000"/>
              </a:lnSpc>
              <a:spcBef>
                <a:spcPts val="375"/>
              </a:spcBef>
              <a:spcAft>
                <a:spcPct val="0"/>
              </a:spcAft>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fontAlgn="base" latinLnBrk="0" hangingPunct="1">
              <a:lnSpc>
                <a:spcPct val="11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fontAlgn="base" latinLnBrk="0" hangingPunct="1">
              <a:lnSpc>
                <a:spcPct val="110000"/>
              </a:lnSpc>
              <a:spcBef>
                <a:spcPts val="375"/>
              </a:spcBef>
              <a:spcAft>
                <a:spcPct val="0"/>
              </a:spcAft>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fontAlgn="base" latinLnBrk="0" hangingPunct="1">
              <a:lnSpc>
                <a:spcPct val="110000"/>
              </a:lnSpc>
              <a:spcBef>
                <a:spcPts val="375"/>
              </a:spcBef>
              <a:spcAft>
                <a:spcPct val="0"/>
              </a:spcAft>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3375" b="1" dirty="0">
                <a:solidFill>
                  <a:schemeClr val="accent1"/>
                </a:solidFill>
              </a:rPr>
              <a:t>Bambie Hayes-Brown</a:t>
            </a:r>
          </a:p>
          <a:p>
            <a:pPr marL="0" indent="0" algn="ctr">
              <a:buNone/>
            </a:pPr>
            <a:r>
              <a:rPr lang="en-US" sz="2625" i="1" dirty="0"/>
              <a:t>President and CEO</a:t>
            </a:r>
          </a:p>
          <a:p>
            <a:pPr marL="0" indent="0" algn="ctr">
              <a:lnSpc>
                <a:spcPct val="100000"/>
              </a:lnSpc>
              <a:buNone/>
            </a:pPr>
            <a:r>
              <a:rPr lang="en-US" sz="2550" dirty="0"/>
              <a:t>Georgia ACT </a:t>
            </a:r>
          </a:p>
        </p:txBody>
      </p:sp>
    </p:spTree>
    <p:extLst>
      <p:ext uri="{BB962C8B-B14F-4D97-AF65-F5344CB8AC3E}">
        <p14:creationId xmlns:p14="http://schemas.microsoft.com/office/powerpoint/2010/main" val="3657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29643-EB8C-C992-502A-F25FB4035A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1704FB-918C-7C40-BBC8-0AF5D5834386}"/>
              </a:ext>
            </a:extLst>
          </p:cNvPr>
          <p:cNvSpPr>
            <a:spLocks noGrp="1"/>
          </p:cNvSpPr>
          <p:nvPr>
            <p:ph type="title"/>
          </p:nvPr>
        </p:nvSpPr>
        <p:spPr/>
        <p:txBody>
          <a:bodyPr/>
          <a:lstStyle/>
          <a:p>
            <a:r>
              <a:rPr lang="en-US" dirty="0"/>
              <a:t>The Importance of a </a:t>
            </a:r>
            <a:br>
              <a:rPr lang="en-US" dirty="0"/>
            </a:br>
            <a:r>
              <a:rPr lang="en-US" dirty="0"/>
              <a:t>Training Institute </a:t>
            </a:r>
          </a:p>
        </p:txBody>
      </p:sp>
      <p:sp>
        <p:nvSpPr>
          <p:cNvPr id="6" name="Content Placeholder 2">
            <a:extLst>
              <a:ext uri="{FF2B5EF4-FFF2-40B4-BE49-F238E27FC236}">
                <a16:creationId xmlns:a16="http://schemas.microsoft.com/office/drawing/2014/main" id="{5C39D18A-7BDE-BBB7-7D95-1AEFABC8AFF4}"/>
              </a:ext>
            </a:extLst>
          </p:cNvPr>
          <p:cNvSpPr txBox="1">
            <a:spLocks/>
          </p:cNvSpPr>
          <p:nvPr/>
        </p:nvSpPr>
        <p:spPr bwMode="auto">
          <a:xfrm>
            <a:off x="473273" y="3429000"/>
            <a:ext cx="8197453" cy="2268345"/>
          </a:xfrm>
          <a:prstGeom prst="rect">
            <a:avLst/>
          </a:prstGeom>
          <a:noFill/>
          <a:ln w="9525">
            <a:noFill/>
            <a:miter lim="800000"/>
            <a:headEnd/>
            <a:tailEnd/>
          </a:ln>
        </p:spPr>
        <p:txBody>
          <a:bodyPr vert="horz" wrap="square" lIns="68580" tIns="34290" rIns="68580" bIns="34290" numCol="1" rtlCol="0" anchor="t" anchorCtr="0" compatLnSpc="1">
            <a:prstTxWarp prst="textNoShape">
              <a:avLst/>
            </a:prstTxWarp>
            <a:normAutofit/>
          </a:bodyPr>
          <a:lstStyle>
            <a:lvl1pPr marL="171450" indent="-171450" algn="l" defTabSz="685800" rtl="0" eaLnBrk="1" fontAlgn="base" latinLnBrk="0" hangingPunct="1">
              <a:lnSpc>
                <a:spcPct val="11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fontAlgn="base" latinLnBrk="0" hangingPunct="1">
              <a:lnSpc>
                <a:spcPct val="110000"/>
              </a:lnSpc>
              <a:spcBef>
                <a:spcPts val="375"/>
              </a:spcBef>
              <a:spcAft>
                <a:spcPct val="0"/>
              </a:spcAft>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fontAlgn="base" latinLnBrk="0" hangingPunct="1">
              <a:lnSpc>
                <a:spcPct val="11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fontAlgn="base" latinLnBrk="0" hangingPunct="1">
              <a:lnSpc>
                <a:spcPct val="110000"/>
              </a:lnSpc>
              <a:spcBef>
                <a:spcPts val="375"/>
              </a:spcBef>
              <a:spcAft>
                <a:spcPct val="0"/>
              </a:spcAft>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fontAlgn="base" latinLnBrk="0" hangingPunct="1">
              <a:lnSpc>
                <a:spcPct val="110000"/>
              </a:lnSpc>
              <a:spcBef>
                <a:spcPts val="375"/>
              </a:spcBef>
              <a:spcAft>
                <a:spcPct val="0"/>
              </a:spcAft>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3375" b="1" dirty="0">
                <a:solidFill>
                  <a:schemeClr val="accent1"/>
                </a:solidFill>
              </a:rPr>
              <a:t>Rob Robison</a:t>
            </a:r>
          </a:p>
          <a:p>
            <a:pPr marL="0" indent="0" algn="ctr">
              <a:buNone/>
            </a:pPr>
            <a:r>
              <a:rPr lang="en-US" sz="2625" i="1" dirty="0"/>
              <a:t>Human Rights Activist</a:t>
            </a:r>
          </a:p>
          <a:p>
            <a:pPr marL="0" indent="0" algn="ctr">
              <a:lnSpc>
                <a:spcPct val="100000"/>
              </a:lnSpc>
              <a:buNone/>
            </a:pPr>
            <a:r>
              <a:rPr lang="en-US" sz="2550" dirty="0"/>
              <a:t>NLIHC Collective member</a:t>
            </a:r>
          </a:p>
          <a:p>
            <a:pPr marL="0" indent="0" algn="ctr">
              <a:lnSpc>
                <a:spcPct val="100000"/>
              </a:lnSpc>
              <a:buNone/>
            </a:pPr>
            <a:endParaRPr lang="en-US" sz="2550" dirty="0"/>
          </a:p>
        </p:txBody>
      </p:sp>
    </p:spTree>
    <p:extLst>
      <p:ext uri="{BB962C8B-B14F-4D97-AF65-F5344CB8AC3E}">
        <p14:creationId xmlns:p14="http://schemas.microsoft.com/office/powerpoint/2010/main" val="4530320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25924-C4E5-1805-05D5-57578A9F63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C59EEF-85C9-2A99-F437-223D7C8DFC23}"/>
              </a:ext>
            </a:extLst>
          </p:cNvPr>
          <p:cNvSpPr>
            <a:spLocks noGrp="1"/>
          </p:cNvSpPr>
          <p:nvPr>
            <p:ph type="title"/>
          </p:nvPr>
        </p:nvSpPr>
        <p:spPr/>
        <p:txBody>
          <a:bodyPr/>
          <a:lstStyle/>
          <a:p>
            <a:r>
              <a:rPr lang="en-US" dirty="0"/>
              <a:t>Next Steps</a:t>
            </a:r>
          </a:p>
        </p:txBody>
      </p:sp>
      <p:sp>
        <p:nvSpPr>
          <p:cNvPr id="6" name="Content Placeholder 2">
            <a:extLst>
              <a:ext uri="{FF2B5EF4-FFF2-40B4-BE49-F238E27FC236}">
                <a16:creationId xmlns:a16="http://schemas.microsoft.com/office/drawing/2014/main" id="{A33AB3AB-1180-2404-034B-8D60FAAFCEDA}"/>
              </a:ext>
            </a:extLst>
          </p:cNvPr>
          <p:cNvSpPr txBox="1">
            <a:spLocks/>
          </p:cNvSpPr>
          <p:nvPr/>
        </p:nvSpPr>
        <p:spPr bwMode="auto">
          <a:xfrm>
            <a:off x="473273" y="3429000"/>
            <a:ext cx="8197453" cy="2268345"/>
          </a:xfrm>
          <a:prstGeom prst="rect">
            <a:avLst/>
          </a:prstGeom>
          <a:noFill/>
          <a:ln w="9525">
            <a:noFill/>
            <a:miter lim="800000"/>
            <a:headEnd/>
            <a:tailEnd/>
          </a:ln>
        </p:spPr>
        <p:txBody>
          <a:bodyPr vert="horz" wrap="square" lIns="68580" tIns="34290" rIns="68580" bIns="34290" numCol="1" rtlCol="0" anchor="t" anchorCtr="0" compatLnSpc="1">
            <a:prstTxWarp prst="textNoShape">
              <a:avLst/>
            </a:prstTxWarp>
            <a:normAutofit/>
          </a:bodyPr>
          <a:lstStyle>
            <a:lvl1pPr marL="171450" indent="-171450" algn="l" defTabSz="685800" rtl="0" eaLnBrk="1" fontAlgn="base" latinLnBrk="0" hangingPunct="1">
              <a:lnSpc>
                <a:spcPct val="11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fontAlgn="base" latinLnBrk="0" hangingPunct="1">
              <a:lnSpc>
                <a:spcPct val="110000"/>
              </a:lnSpc>
              <a:spcBef>
                <a:spcPts val="375"/>
              </a:spcBef>
              <a:spcAft>
                <a:spcPct val="0"/>
              </a:spcAft>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fontAlgn="base" latinLnBrk="0" hangingPunct="1">
              <a:lnSpc>
                <a:spcPct val="11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fontAlgn="base" latinLnBrk="0" hangingPunct="1">
              <a:lnSpc>
                <a:spcPct val="110000"/>
              </a:lnSpc>
              <a:spcBef>
                <a:spcPts val="375"/>
              </a:spcBef>
              <a:spcAft>
                <a:spcPct val="0"/>
              </a:spcAft>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fontAlgn="base" latinLnBrk="0" hangingPunct="1">
              <a:lnSpc>
                <a:spcPct val="110000"/>
              </a:lnSpc>
              <a:spcBef>
                <a:spcPts val="375"/>
              </a:spcBef>
              <a:spcAft>
                <a:spcPct val="0"/>
              </a:spcAft>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3375" b="1" dirty="0">
                <a:solidFill>
                  <a:schemeClr val="accent1"/>
                </a:solidFill>
              </a:rPr>
              <a:t>Dee Ross</a:t>
            </a:r>
          </a:p>
          <a:p>
            <a:pPr marL="0" indent="0" algn="ctr">
              <a:buNone/>
            </a:pPr>
            <a:r>
              <a:rPr lang="en-US" sz="2625" i="1" dirty="0"/>
              <a:t>Tenant Leader Fellow</a:t>
            </a:r>
          </a:p>
          <a:p>
            <a:pPr marL="0" indent="0" algn="ctr">
              <a:lnSpc>
                <a:spcPct val="100000"/>
              </a:lnSpc>
              <a:buFont typeface="Arial" panose="020B0604020202020204" pitchFamily="34" charset="0"/>
              <a:buNone/>
            </a:pPr>
            <a:r>
              <a:rPr lang="en-US" sz="2550" dirty="0"/>
              <a:t>National Low Income Housing Coalition </a:t>
            </a:r>
          </a:p>
        </p:txBody>
      </p:sp>
    </p:spTree>
    <p:extLst>
      <p:ext uri="{BB962C8B-B14F-4D97-AF65-F5344CB8AC3E}">
        <p14:creationId xmlns:p14="http://schemas.microsoft.com/office/powerpoint/2010/main" val="26985807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EB518-7FE6-5DD9-94AC-F429700C2B5E}"/>
              </a:ext>
            </a:extLst>
          </p:cNvPr>
          <p:cNvSpPr>
            <a:spLocks noGrp="1"/>
          </p:cNvSpPr>
          <p:nvPr>
            <p:ph type="title"/>
          </p:nvPr>
        </p:nvSpPr>
        <p:spPr/>
        <p:txBody>
          <a:bodyPr/>
          <a:lstStyle/>
          <a:p>
            <a:r>
              <a:rPr lang="en-US" dirty="0"/>
              <a:t>Upcoming Courses </a:t>
            </a:r>
          </a:p>
        </p:txBody>
      </p:sp>
      <p:sp>
        <p:nvSpPr>
          <p:cNvPr id="3" name="Content Placeholder 2">
            <a:extLst>
              <a:ext uri="{FF2B5EF4-FFF2-40B4-BE49-F238E27FC236}">
                <a16:creationId xmlns:a16="http://schemas.microsoft.com/office/drawing/2014/main" id="{1EAD1EDE-5513-7D18-76F7-F8B5D26D9125}"/>
              </a:ext>
            </a:extLst>
          </p:cNvPr>
          <p:cNvSpPr>
            <a:spLocks noGrp="1"/>
          </p:cNvSpPr>
          <p:nvPr>
            <p:ph idx="1"/>
          </p:nvPr>
        </p:nvSpPr>
        <p:spPr/>
        <p:txBody>
          <a:bodyPr/>
          <a:lstStyle/>
          <a:p>
            <a:endParaRPr lang="en-US" sz="2400" dirty="0"/>
          </a:p>
          <a:p>
            <a:r>
              <a:rPr lang="en-US" sz="2400" dirty="0"/>
              <a:t>Organizing 101 – Thursday, May 29th @ 4 PM EST</a:t>
            </a:r>
          </a:p>
          <a:p>
            <a:r>
              <a:rPr lang="en-US" sz="2400" dirty="0"/>
              <a:t>Fundraising &amp; Sustainability 101 – Thursday, June 26th @ 4 PM EST</a:t>
            </a:r>
          </a:p>
          <a:p>
            <a:r>
              <a:rPr lang="en-US" sz="2400" dirty="0"/>
              <a:t>Marketing &amp; Branding 101 – Thursday, July 31th @ 4 PM EST </a:t>
            </a:r>
          </a:p>
          <a:p>
            <a:endParaRPr lang="en-US" sz="2400" dirty="0"/>
          </a:p>
          <a:p>
            <a:r>
              <a:rPr lang="en-US" sz="2400" dirty="0"/>
              <a:t>Additional sessions announced monthly – stay connected for updates!</a:t>
            </a:r>
          </a:p>
          <a:p>
            <a:endParaRPr lang="en-US" dirty="0"/>
          </a:p>
        </p:txBody>
      </p:sp>
    </p:spTree>
    <p:extLst>
      <p:ext uri="{BB962C8B-B14F-4D97-AF65-F5344CB8AC3E}">
        <p14:creationId xmlns:p14="http://schemas.microsoft.com/office/powerpoint/2010/main" val="4085154403"/>
      </p:ext>
    </p:extLst>
  </p:cSld>
  <p:clrMapOvr>
    <a:masterClrMapping/>
  </p:clrMapOvr>
</p:sld>
</file>

<file path=ppt/theme/theme1.xml><?xml version="1.0" encoding="utf-8"?>
<a:theme xmlns:a="http://schemas.openxmlformats.org/drawingml/2006/main" name="Webinar Powerpoint_Template">
  <a:themeElements>
    <a:clrScheme name="NLIHC Theme">
      <a:dk1>
        <a:sysClr val="windowText" lastClr="000000"/>
      </a:dk1>
      <a:lt1>
        <a:sysClr val="window" lastClr="FFFFFF"/>
      </a:lt1>
      <a:dk2>
        <a:srgbClr val="44546A"/>
      </a:dk2>
      <a:lt2>
        <a:srgbClr val="E7E6E6"/>
      </a:lt2>
      <a:accent1>
        <a:srgbClr val="B3282D"/>
      </a:accent1>
      <a:accent2>
        <a:srgbClr val="004A97"/>
      </a:accent2>
      <a:accent3>
        <a:srgbClr val="CEC5A6"/>
      </a:accent3>
      <a:accent4>
        <a:srgbClr val="00A8E1"/>
      </a:accent4>
      <a:accent5>
        <a:srgbClr val="757070"/>
      </a:accent5>
      <a:accent6>
        <a:srgbClr val="00A8E1"/>
      </a:accent6>
      <a:hlink>
        <a:srgbClr val="004A97"/>
      </a:hlink>
      <a:folHlink>
        <a:srgbClr val="004A97"/>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ebinar Powerpoint_Template.potx" id="{DB2C398D-482C-4BC1-818B-79FE756E1611}" vid="{287FCA64-A23D-409A-B155-EF42B0956A0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537204AAC4459488A3B45B460C30C3B" ma:contentTypeVersion="11" ma:contentTypeDescription="Create a new document." ma:contentTypeScope="" ma:versionID="f9bc9e62c82eeaa67535bc5d7038fb2d">
  <xsd:schema xmlns:xsd="http://www.w3.org/2001/XMLSchema" xmlns:xs="http://www.w3.org/2001/XMLSchema" xmlns:p="http://schemas.microsoft.com/office/2006/metadata/properties" xmlns:ns2="a0e79d50-7353-47c6-a6c2-7ba7d5199d3a" xmlns:ns3="43cae290-c0fd-4af1-a8d7-50826636e161" targetNamespace="http://schemas.microsoft.com/office/2006/metadata/properties" ma:root="true" ma:fieldsID="32b3885d2f9205fe013bc2666607f65d" ns2:_="" ns3:_="">
    <xsd:import namespace="a0e79d50-7353-47c6-a6c2-7ba7d5199d3a"/>
    <xsd:import namespace="43cae290-c0fd-4af1-a8d7-50826636e16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e79d50-7353-47c6-a6c2-7ba7d5199d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3cae290-c0fd-4af1-a8d7-50826636e16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202212E-8608-46FE-8361-F20F6A7E8AF7}">
  <ds:schemaRefs>
    <ds:schemaRef ds:uri="http://schemas.microsoft.com/sharepoint/v3/contenttype/forms"/>
  </ds:schemaRefs>
</ds:datastoreItem>
</file>

<file path=customXml/itemProps2.xml><?xml version="1.0" encoding="utf-8"?>
<ds:datastoreItem xmlns:ds="http://schemas.openxmlformats.org/officeDocument/2006/customXml" ds:itemID="{AF369076-2A6D-4A3C-9875-768CA1C225BA}">
  <ds:schemaRefs>
    <ds:schemaRef ds:uri="43cae290-c0fd-4af1-a8d7-50826636e161"/>
    <ds:schemaRef ds:uri="a0e79d50-7353-47c6-a6c2-7ba7d5199d3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3.xml><?xml version="1.0" encoding="utf-8"?>
<ds:datastoreItem xmlns:ds="http://schemas.openxmlformats.org/officeDocument/2006/customXml" ds:itemID="{670D4A5B-EB5D-431B-B2A1-5DADDB8051BC}">
  <ds:schemaRefs>
    <ds:schemaRef ds:uri="http://schemas.microsoft.com/office/2006/metadata/properties"/>
    <ds:schemaRef ds:uri="http://schemas.microsoft.com/office/infopath/2007/PartnerControls"/>
    <ds:schemaRef ds:uri="http://www.w3.org/2000/xmlns/"/>
  </ds:schemaRefs>
</ds:datastoreItem>
</file>

<file path=docProps/app.xml><?xml version="1.0" encoding="utf-8"?>
<Properties xmlns="http://schemas.openxmlformats.org/officeDocument/2006/extended-properties" xmlns:vt="http://schemas.openxmlformats.org/officeDocument/2006/docPropsVTypes">
  <Template/>
  <TotalTime>1239</TotalTime>
  <Words>615</Words>
  <Application>Microsoft Macintosh PowerPoint</Application>
  <PresentationFormat>On-screen Show (4:3)</PresentationFormat>
  <Paragraphs>81</Paragraphs>
  <Slides>14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Josefin Sans</vt:lpstr>
      <vt:lpstr>Webinar Powerpoint_Template</vt:lpstr>
      <vt:lpstr>NLIHC’s Training Institute for Tenants &amp; Residents Soft launch </vt:lpstr>
      <vt:lpstr>Agenda</vt:lpstr>
      <vt:lpstr>Welcome</vt:lpstr>
      <vt:lpstr>Introduction</vt:lpstr>
      <vt:lpstr>Purpose</vt:lpstr>
      <vt:lpstr>Why We Need This Now More Than Ever</vt:lpstr>
      <vt:lpstr>Our Mission</vt:lpstr>
      <vt:lpstr>What You Can Expect </vt:lpstr>
      <vt:lpstr>Upcoming Courses </vt:lpstr>
      <vt:lpstr>The Importance of a  Training Institute </vt:lpstr>
      <vt:lpstr>The Importance of a  Training Institute </vt:lpstr>
      <vt:lpstr>The Importance of a  Training Institute </vt:lpstr>
      <vt:lpstr>Next Steps</vt:lpstr>
      <vt:lpstr>Upcoming Courses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Ellen Errico</dc:creator>
  <cp:lastModifiedBy>Mayerline Louis-Juste</cp:lastModifiedBy>
  <cp:revision>57</cp:revision>
  <cp:lastPrinted>2018-03-07T23:22:34Z</cp:lastPrinted>
  <dcterms:created xsi:type="dcterms:W3CDTF">2014-08-01T13:58:21Z</dcterms:created>
  <dcterms:modified xsi:type="dcterms:W3CDTF">2025-04-24T16:20:22Z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0x0101006537204AAC4459488A3B45B460C30C3B</vt:lpwstr>
  </property>
</Properties>
</file>