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36"/>
  </p:notesMasterIdLst>
  <p:handoutMasterIdLst>
    <p:handoutMasterId r:id="rId37"/>
  </p:handoutMasterIdLst>
  <p:sldIdLst>
    <p:sldId id="332" r:id="rId5"/>
    <p:sldId id="334" r:id="rId6"/>
    <p:sldId id="335" r:id="rId7"/>
    <p:sldId id="346" r:id="rId8"/>
    <p:sldId id="257" r:id="rId9"/>
    <p:sldId id="258" r:id="rId10"/>
    <p:sldId id="575" r:id="rId11"/>
    <p:sldId id="570" r:id="rId12"/>
    <p:sldId id="275" r:id="rId13"/>
    <p:sldId id="563" r:id="rId14"/>
    <p:sldId id="277" r:id="rId15"/>
    <p:sldId id="279" r:id="rId16"/>
    <p:sldId id="598" r:id="rId17"/>
    <p:sldId id="607" r:id="rId18"/>
    <p:sldId id="273" r:id="rId19"/>
    <p:sldId id="599" r:id="rId20"/>
    <p:sldId id="604" r:id="rId21"/>
    <p:sldId id="605" r:id="rId22"/>
    <p:sldId id="606" r:id="rId23"/>
    <p:sldId id="600" r:id="rId24"/>
    <p:sldId id="608" r:id="rId25"/>
    <p:sldId id="609" r:id="rId26"/>
    <p:sldId id="601" r:id="rId27"/>
    <p:sldId id="610" r:id="rId28"/>
    <p:sldId id="602" r:id="rId29"/>
    <p:sldId id="603" r:id="rId30"/>
    <p:sldId id="597" r:id="rId31"/>
    <p:sldId id="567" r:id="rId32"/>
    <p:sldId id="560" r:id="rId33"/>
    <p:sldId id="339" r:id="rId34"/>
    <p:sldId id="344" r:id="rId35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ooke Schipporeit" initials="BS" lastIdx="1" clrIdx="0">
    <p:extLst>
      <p:ext uri="{19B8F6BF-5375-455C-9EA6-DF929625EA0E}">
        <p15:presenceInfo xmlns:p15="http://schemas.microsoft.com/office/powerpoint/2012/main" userId="S-1-5-21-2012333611-2170676964-2602826151-2183" providerId="AD"/>
      </p:ext>
    </p:extLst>
  </p:cmAuthor>
  <p:cmAuthor id="2" name="Field Intern" initials="FI" lastIdx="9" clrIdx="1">
    <p:extLst>
      <p:ext uri="{19B8F6BF-5375-455C-9EA6-DF929625EA0E}">
        <p15:presenceInfo xmlns:p15="http://schemas.microsoft.com/office/powerpoint/2012/main" userId="S::outreachintern@nlihc.org::3073bff3-56af-4521-9823-9c4d30565b5b" providerId="AD"/>
      </p:ext>
    </p:extLst>
  </p:cmAuthor>
  <p:cmAuthor id="3" name="Brooke Schipporeit" initials="BS [2]" lastIdx="20" clrIdx="2">
    <p:extLst>
      <p:ext uri="{19B8F6BF-5375-455C-9EA6-DF929625EA0E}">
        <p15:presenceInfo xmlns:p15="http://schemas.microsoft.com/office/powerpoint/2012/main" userId="S::bschipporeit@nlihc.org::e1213b2a-a874-4dee-af2c-a92411b503c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clrMode="gray" hidden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69"/>
  </p:normalViewPr>
  <p:slideViewPr>
    <p:cSldViewPr snapToGrid="0">
      <p:cViewPr varScale="1">
        <p:scale>
          <a:sx n="114" d="100"/>
          <a:sy n="114" d="100"/>
        </p:scale>
        <p:origin x="1752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627" cy="466578"/>
          </a:xfrm>
          <a:prstGeom prst="rect">
            <a:avLst/>
          </a:prstGeom>
        </p:spPr>
        <p:txBody>
          <a:bodyPr vert="horz" lIns="92104" tIns="46051" rIns="92104" bIns="4605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172" y="0"/>
            <a:ext cx="3037627" cy="466578"/>
          </a:xfrm>
          <a:prstGeom prst="rect">
            <a:avLst/>
          </a:prstGeom>
        </p:spPr>
        <p:txBody>
          <a:bodyPr vert="horz" lIns="92104" tIns="46051" rIns="92104" bIns="46051" rtlCol="0"/>
          <a:lstStyle>
            <a:lvl1pPr algn="r">
              <a:defRPr sz="1200"/>
            </a:lvl1pPr>
          </a:lstStyle>
          <a:p>
            <a:fld id="{F406F224-3A60-4AF2-B910-2C3B27357659}" type="datetimeFigureOut">
              <a:rPr lang="en-US" smtClean="0"/>
              <a:t>5/29/25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822"/>
            <a:ext cx="3037627" cy="466578"/>
          </a:xfrm>
          <a:prstGeom prst="rect">
            <a:avLst/>
          </a:prstGeom>
        </p:spPr>
        <p:txBody>
          <a:bodyPr vert="horz" lIns="92104" tIns="46051" rIns="92104" bIns="4605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172" y="8829822"/>
            <a:ext cx="3037627" cy="466578"/>
          </a:xfrm>
          <a:prstGeom prst="rect">
            <a:avLst/>
          </a:prstGeom>
        </p:spPr>
        <p:txBody>
          <a:bodyPr vert="horz" lIns="92104" tIns="46051" rIns="92104" bIns="46051" rtlCol="0" anchor="b"/>
          <a:lstStyle>
            <a:lvl1pPr algn="r">
              <a:defRPr sz="1200"/>
            </a:lvl1pPr>
          </a:lstStyle>
          <a:p>
            <a:fld id="{C05E2AB9-38E8-4FA0-A48F-47DDCE85A2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6811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627" cy="464980"/>
          </a:xfrm>
          <a:prstGeom prst="rect">
            <a:avLst/>
          </a:prstGeom>
        </p:spPr>
        <p:txBody>
          <a:bodyPr vert="horz" lIns="93162" tIns="46581" rIns="93162" bIns="4658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172" y="1"/>
            <a:ext cx="3037627" cy="464980"/>
          </a:xfrm>
          <a:prstGeom prst="rect">
            <a:avLst/>
          </a:prstGeom>
        </p:spPr>
        <p:txBody>
          <a:bodyPr vert="horz" lIns="93162" tIns="46581" rIns="93162" bIns="4658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3EB2F2D-1BC7-4F46-A02E-299AA3CAC94A}" type="datetimeFigureOut">
              <a:rPr lang="en-US"/>
              <a:pPr>
                <a:defRPr/>
              </a:pPr>
              <a:t>5/29/25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2" tIns="46581" rIns="93162" bIns="4658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62" y="4416510"/>
            <a:ext cx="5607679" cy="4183220"/>
          </a:xfrm>
          <a:prstGeom prst="rect">
            <a:avLst/>
          </a:prstGeom>
        </p:spPr>
        <p:txBody>
          <a:bodyPr vert="horz" lIns="93162" tIns="46581" rIns="93162" bIns="46581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824"/>
            <a:ext cx="3037627" cy="464980"/>
          </a:xfrm>
          <a:prstGeom prst="rect">
            <a:avLst/>
          </a:prstGeom>
        </p:spPr>
        <p:txBody>
          <a:bodyPr vert="horz" lIns="93162" tIns="46581" rIns="93162" bIns="4658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172" y="8829824"/>
            <a:ext cx="3037627" cy="464980"/>
          </a:xfrm>
          <a:prstGeom prst="rect">
            <a:avLst/>
          </a:prstGeom>
        </p:spPr>
        <p:txBody>
          <a:bodyPr vert="horz" lIns="93162" tIns="46581" rIns="93162" bIns="4658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1D2A1C5-1C5B-48C9-BA87-7F6E60C84B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7866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D2A1C5-1C5B-48C9-BA87-7F6E60C84B8F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698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4" name="Google Shape;94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2367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217843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8" name="Google Shape;228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779699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9" name="Google Shape;239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40" name="Google Shape;240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08547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3" name="Google Shape;253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4" name="Google Shape;254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92134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>
          <a:extLst>
            <a:ext uri="{FF2B5EF4-FFF2-40B4-BE49-F238E27FC236}">
              <a16:creationId xmlns:a16="http://schemas.microsoft.com/office/drawing/2014/main" id="{4D94C84E-41B4-BD8F-7064-5D254DF80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9:notes">
            <a:extLst>
              <a:ext uri="{FF2B5EF4-FFF2-40B4-BE49-F238E27FC236}">
                <a16:creationId xmlns:a16="http://schemas.microsoft.com/office/drawing/2014/main" id="{FAE5DDD2-EB72-E99B-DBA2-4C3243E744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p19:notes">
            <a:extLst>
              <a:ext uri="{FF2B5EF4-FFF2-40B4-BE49-F238E27FC236}">
                <a16:creationId xmlns:a16="http://schemas.microsoft.com/office/drawing/2014/main" id="{3FCA4E7B-EC91-A78E-B22E-AB5A2A8AFB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8" name="Google Shape;228;p19:notes">
            <a:extLst>
              <a:ext uri="{FF2B5EF4-FFF2-40B4-BE49-F238E27FC236}">
                <a16:creationId xmlns:a16="http://schemas.microsoft.com/office/drawing/2014/main" id="{85854EC1-C97C-7F54-3754-A124485D552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11028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9" name="Google Shape;219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96384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>
          <a:extLst>
            <a:ext uri="{FF2B5EF4-FFF2-40B4-BE49-F238E27FC236}">
              <a16:creationId xmlns:a16="http://schemas.microsoft.com/office/drawing/2014/main" id="{87AA3B89-0BC0-6C6F-E1B3-A5095FFFF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9:notes">
            <a:extLst>
              <a:ext uri="{FF2B5EF4-FFF2-40B4-BE49-F238E27FC236}">
                <a16:creationId xmlns:a16="http://schemas.microsoft.com/office/drawing/2014/main" id="{5A70811E-88A0-128B-27B6-99DA627DF62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p19:notes">
            <a:extLst>
              <a:ext uri="{FF2B5EF4-FFF2-40B4-BE49-F238E27FC236}">
                <a16:creationId xmlns:a16="http://schemas.microsoft.com/office/drawing/2014/main" id="{B931B3C7-EBB5-C094-96C4-8C011454E6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8" name="Google Shape;228;p19:notes">
            <a:extLst>
              <a:ext uri="{FF2B5EF4-FFF2-40B4-BE49-F238E27FC236}">
                <a16:creationId xmlns:a16="http://schemas.microsoft.com/office/drawing/2014/main" id="{B6B01144-9AF1-E91E-3672-9B77F39E572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49621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>
          <a:extLst>
            <a:ext uri="{FF2B5EF4-FFF2-40B4-BE49-F238E27FC236}">
              <a16:creationId xmlns:a16="http://schemas.microsoft.com/office/drawing/2014/main" id="{B495D722-AC14-0749-724A-27C171D39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9:notes">
            <a:extLst>
              <a:ext uri="{FF2B5EF4-FFF2-40B4-BE49-F238E27FC236}">
                <a16:creationId xmlns:a16="http://schemas.microsoft.com/office/drawing/2014/main" id="{BB975232-AFA4-F9D4-F29F-B11D917EF7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p19:notes">
            <a:extLst>
              <a:ext uri="{FF2B5EF4-FFF2-40B4-BE49-F238E27FC236}">
                <a16:creationId xmlns:a16="http://schemas.microsoft.com/office/drawing/2014/main" id="{3F49CFCD-27C6-A559-8316-B4D55E3AB8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8" name="Google Shape;228;p19:notes">
            <a:extLst>
              <a:ext uri="{FF2B5EF4-FFF2-40B4-BE49-F238E27FC236}">
                <a16:creationId xmlns:a16="http://schemas.microsoft.com/office/drawing/2014/main" id="{8944A553-CCAA-DF42-A286-EDB892C0A59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906781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>
          <a:extLst>
            <a:ext uri="{FF2B5EF4-FFF2-40B4-BE49-F238E27FC236}">
              <a16:creationId xmlns:a16="http://schemas.microsoft.com/office/drawing/2014/main" id="{B8AC9336-FB04-F756-7C39-A3993A0AD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9:notes">
            <a:extLst>
              <a:ext uri="{FF2B5EF4-FFF2-40B4-BE49-F238E27FC236}">
                <a16:creationId xmlns:a16="http://schemas.microsoft.com/office/drawing/2014/main" id="{1DC24BF4-5A4D-3B6A-135A-DE23472E8A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p19:notes">
            <a:extLst>
              <a:ext uri="{FF2B5EF4-FFF2-40B4-BE49-F238E27FC236}">
                <a16:creationId xmlns:a16="http://schemas.microsoft.com/office/drawing/2014/main" id="{9844DF7C-7BDA-A9D4-F567-BE09688B64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8" name="Google Shape;228;p19:notes">
            <a:extLst>
              <a:ext uri="{FF2B5EF4-FFF2-40B4-BE49-F238E27FC236}">
                <a16:creationId xmlns:a16="http://schemas.microsoft.com/office/drawing/2014/main" id="{6D2FFBB6-4350-9691-C768-82665943E40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63854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>
          <a:extLst>
            <a:ext uri="{FF2B5EF4-FFF2-40B4-BE49-F238E27FC236}">
              <a16:creationId xmlns:a16="http://schemas.microsoft.com/office/drawing/2014/main" id="{A3774A11-54CC-552A-50E4-66DA6C85E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9:notes">
            <a:extLst>
              <a:ext uri="{FF2B5EF4-FFF2-40B4-BE49-F238E27FC236}">
                <a16:creationId xmlns:a16="http://schemas.microsoft.com/office/drawing/2014/main" id="{2750F65F-8DF2-937B-53AB-47B906CB32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p19:notes">
            <a:extLst>
              <a:ext uri="{FF2B5EF4-FFF2-40B4-BE49-F238E27FC236}">
                <a16:creationId xmlns:a16="http://schemas.microsoft.com/office/drawing/2014/main" id="{4E30E354-DE36-1A65-DE3D-918E7146EA9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8" name="Google Shape;228;p19:notes">
            <a:extLst>
              <a:ext uri="{FF2B5EF4-FFF2-40B4-BE49-F238E27FC236}">
                <a16:creationId xmlns:a16="http://schemas.microsoft.com/office/drawing/2014/main" id="{BD7B32C6-8A5D-3560-25B8-59D4DE5A0F0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25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492554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>
          <a:extLst>
            <a:ext uri="{FF2B5EF4-FFF2-40B4-BE49-F238E27FC236}">
              <a16:creationId xmlns:a16="http://schemas.microsoft.com/office/drawing/2014/main" id="{ACDF5CA0-7014-674D-7945-347217948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3:notes">
            <a:extLst>
              <a:ext uri="{FF2B5EF4-FFF2-40B4-BE49-F238E27FC236}">
                <a16:creationId xmlns:a16="http://schemas.microsoft.com/office/drawing/2014/main" id="{D585D46D-DEEE-92A4-E0A5-3B9A9932CD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3" name="Google Shape;253;p23:notes">
            <a:extLst>
              <a:ext uri="{FF2B5EF4-FFF2-40B4-BE49-F238E27FC236}">
                <a16:creationId xmlns:a16="http://schemas.microsoft.com/office/drawing/2014/main" id="{E940A323-5E31-EBF2-F14A-CE90090BC74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4" name="Google Shape;254;p23:notes">
            <a:extLst>
              <a:ext uri="{FF2B5EF4-FFF2-40B4-BE49-F238E27FC236}">
                <a16:creationId xmlns:a16="http://schemas.microsoft.com/office/drawing/2014/main" id="{91F9F544-1FD4-BF04-7AA5-03213A8B05E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14037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6487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54454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1809099-9A85-4EF1-9C6E-D2543E5636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9C8476A-7490-4303-8E68-530C43759E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AD4F597-2CE7-4561-A584-6F8CBCA9BF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373FCEB-2DE6-4F7D-8EB4-5ADB6B9AF7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153227F-CA88-4144-8861-06782849C3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1BC537A-E0F4-42D4-99FD-F5A2126CD1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BDB496B-6594-4AF8-A74F-C33B3875AB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907D291-5D13-4D3F-B2C3-6A9A045E49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F3B5FA2-295E-4CFF-BEAB-94E545BE96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500" y="236538"/>
            <a:ext cx="7910513" cy="10239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85788" y="2043113"/>
            <a:ext cx="3887787" cy="4133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975" y="2043113"/>
            <a:ext cx="3889375" cy="4133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500" y="236538"/>
            <a:ext cx="7910513" cy="10239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5788" y="2043113"/>
            <a:ext cx="3887787" cy="4133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975" y="2043113"/>
            <a:ext cx="3889375" cy="4133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4039" y="4189228"/>
            <a:ext cx="5838602" cy="97819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Transition Slide</a:t>
            </a:r>
          </a:p>
        </p:txBody>
      </p:sp>
    </p:spTree>
    <p:extLst>
      <p:ext uri="{BB962C8B-B14F-4D97-AF65-F5344CB8AC3E}">
        <p14:creationId xmlns:p14="http://schemas.microsoft.com/office/powerpoint/2010/main" val="3933575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Placeholder 1"/>
          <p:cNvSpPr>
            <a:spLocks noGrp="1"/>
          </p:cNvSpPr>
          <p:nvPr>
            <p:ph type="title"/>
          </p:nvPr>
        </p:nvSpPr>
        <p:spPr bwMode="auto">
          <a:xfrm>
            <a:off x="317500" y="236538"/>
            <a:ext cx="7910513" cy="102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31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85788" y="2043113"/>
            <a:ext cx="7929562" cy="413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695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694" r:id="rId12"/>
    <p:sldLayoutId id="2147483696" r:id="rId13"/>
    <p:sldLayoutId id="2147483697" r:id="rId14"/>
    <p:sldLayoutId id="2147483719" r:id="rId15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tturner@nlihc.org" TargetMode="External"/><Relationship Id="rId2" Type="http://schemas.openxmlformats.org/officeDocument/2006/relationships/hyperlink" Target="mailto:wcerullo@nlihc.org" TargetMode="Externa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ctrTitle"/>
          </p:nvPr>
        </p:nvSpPr>
        <p:spPr>
          <a:xfrm>
            <a:off x="0" y="3522024"/>
            <a:ext cx="9144000" cy="1027703"/>
          </a:xfrm>
        </p:spPr>
        <p:txBody>
          <a:bodyPr/>
          <a:lstStyle/>
          <a:p>
            <a:pPr eaLnBrk="1" hangingPunct="1"/>
            <a:r>
              <a:rPr lang="en-US" sz="5000" b="1" dirty="0">
                <a:solidFill>
                  <a:schemeClr val="accent1"/>
                </a:solidFill>
                <a:latin typeface="+mn-lt"/>
              </a:rPr>
              <a:t>NLIHC’s Training Institute</a:t>
            </a:r>
            <a:br>
              <a:rPr lang="en-US" sz="5000" b="1" dirty="0">
                <a:solidFill>
                  <a:schemeClr val="accent1"/>
                </a:solidFill>
                <a:latin typeface="+mn-lt"/>
              </a:rPr>
            </a:br>
            <a:r>
              <a:rPr lang="en-US" sz="4000" b="1" dirty="0">
                <a:solidFill>
                  <a:schemeClr val="accent1"/>
                </a:solidFill>
              </a:rPr>
              <a:t>Organizing 101:</a:t>
            </a:r>
            <a:br>
              <a:rPr lang="en-US" sz="4000" b="1" dirty="0">
                <a:solidFill>
                  <a:schemeClr val="accent1"/>
                </a:solidFill>
              </a:rPr>
            </a:br>
            <a:r>
              <a:rPr lang="en-US" sz="4000" b="1" dirty="0">
                <a:solidFill>
                  <a:schemeClr val="accent1"/>
                </a:solidFill>
              </a:rPr>
              <a:t> Community Organizing &amp; Power Building</a:t>
            </a:r>
            <a:endParaRPr lang="en-US" sz="50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143000" y="4555861"/>
            <a:ext cx="6858000" cy="424432"/>
          </a:xfrm>
        </p:spPr>
        <p:txBody>
          <a:bodyPr/>
          <a:lstStyle/>
          <a:p>
            <a:endParaRPr lang="en-US" sz="2500"/>
          </a:p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6502265" y="5131474"/>
            <a:ext cx="1426737" cy="4001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n-US" sz="2000">
                <a:latin typeface="+mn-lt"/>
                <a:cs typeface="Arial"/>
              </a:rPr>
              <a:t>Tori Bourret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780E81-ACC6-435B-B4D1-FF2F0999DBF0}"/>
              </a:ext>
            </a:extLst>
          </p:cNvPr>
          <p:cNvSpPr txBox="1"/>
          <p:nvPr/>
        </p:nvSpPr>
        <p:spPr>
          <a:xfrm>
            <a:off x="968737" y="5146863"/>
            <a:ext cx="11079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latin typeface="+mn-lt"/>
              </a:rPr>
              <a:t>	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245DFB-E2BF-E2FA-470F-B22A25B973DA}"/>
              </a:ext>
            </a:extLst>
          </p:cNvPr>
          <p:cNvSpPr txBox="1"/>
          <p:nvPr/>
        </p:nvSpPr>
        <p:spPr>
          <a:xfrm>
            <a:off x="782532" y="4618561"/>
            <a:ext cx="7868093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200" dirty="0">
                <a:solidFill>
                  <a:schemeClr val="accent2"/>
                </a:solidFill>
                <a:latin typeface="+mn-lt"/>
              </a:rPr>
              <a:t>May 29, 2025</a:t>
            </a:r>
          </a:p>
          <a:p>
            <a:pPr algn="ctr"/>
            <a:endParaRPr lang="en-US" b="1" dirty="0">
              <a:solidFill>
                <a:schemeClr val="accent2">
                  <a:lumMod val="75000"/>
                </a:schemeClr>
              </a:solidFill>
              <a:latin typeface="Josefin Sans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E88A3-FF6E-43AE-5B33-088CA5D5A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86939-875C-C9D6-1990-4D13770CF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788" y="2043113"/>
            <a:ext cx="7929562" cy="4462790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  <a:latin typeface="+mn-lt"/>
              </a:rPr>
              <a:t>Welcome &amp; Intro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Dee Ross, Tenant Leader Fellow, NLIHC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  <a:latin typeface="+mn-lt"/>
              </a:rPr>
              <a:t>Organizing 101 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Billy </a:t>
            </a:r>
            <a:r>
              <a:rPr lang="en-US" sz="2000" dirty="0">
                <a:latin typeface="+mn-lt"/>
              </a:rPr>
              <a:t>Cerullo, Housing Advocacy Organizer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Tia Turner, Housing Advocacy Organizer 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  <a:latin typeface="+mn-lt"/>
              </a:rPr>
              <a:t>Next Steps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Dee Ross, Tenant Leader Fellow, NLIHC</a:t>
            </a:r>
          </a:p>
        </p:txBody>
      </p:sp>
    </p:spTree>
    <p:extLst>
      <p:ext uri="{BB962C8B-B14F-4D97-AF65-F5344CB8AC3E}">
        <p14:creationId xmlns:p14="http://schemas.microsoft.com/office/powerpoint/2010/main" val="3359754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DE129-B0E2-A7C1-A9C8-70E0ADF59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C587A-3940-C504-3AB5-60EDD37EC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 &amp; Intro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D3DBCEB-072A-2655-410A-D233C91AD224}"/>
              </a:ext>
            </a:extLst>
          </p:cNvPr>
          <p:cNvSpPr txBox="1">
            <a:spLocks/>
          </p:cNvSpPr>
          <p:nvPr/>
        </p:nvSpPr>
        <p:spPr bwMode="auto">
          <a:xfrm>
            <a:off x="473273" y="3429000"/>
            <a:ext cx="8197453" cy="2268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rmAutofit/>
          </a:bodyPr>
          <a:lstStyle>
            <a:lvl1pPr marL="171450" indent="-171450" algn="l" defTabSz="685800" rtl="0" eaLnBrk="1" fontAlgn="base" latinLnBrk="0" hangingPunct="1">
              <a:lnSpc>
                <a:spcPct val="11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fontAlgn="base" latinLnBrk="0" hangingPunct="1">
              <a:lnSpc>
                <a:spcPct val="11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fontAlgn="base" latinLnBrk="0" hangingPunct="1">
              <a:lnSpc>
                <a:spcPct val="11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fontAlgn="base" latinLnBrk="0" hangingPunct="1">
              <a:lnSpc>
                <a:spcPct val="11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fontAlgn="base" latinLnBrk="0" hangingPunct="1">
              <a:lnSpc>
                <a:spcPct val="11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375" b="1" dirty="0">
                <a:solidFill>
                  <a:schemeClr val="accent1"/>
                </a:solidFill>
              </a:rPr>
              <a:t>Dee Ross</a:t>
            </a:r>
          </a:p>
          <a:p>
            <a:pPr marL="0" indent="0" algn="ctr">
              <a:buNone/>
            </a:pPr>
            <a:r>
              <a:rPr lang="en-US" sz="2625" i="1" dirty="0"/>
              <a:t>Tenant Leader Fellow</a:t>
            </a:r>
          </a:p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2550" dirty="0"/>
              <a:t>National Low Income Housing Coalition </a:t>
            </a:r>
          </a:p>
        </p:txBody>
      </p:sp>
    </p:spTree>
    <p:extLst>
      <p:ext uri="{BB962C8B-B14F-4D97-AF65-F5344CB8AC3E}">
        <p14:creationId xmlns:p14="http://schemas.microsoft.com/office/powerpoint/2010/main" val="1129507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8DE09-B36D-32CC-12AB-639DDD9C5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7679A-7EA6-066E-0506-CBF33BEA1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Organizing 101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CA2FA06-9037-B61B-0D45-A780D43FB03E}"/>
              </a:ext>
            </a:extLst>
          </p:cNvPr>
          <p:cNvSpPr txBox="1">
            <a:spLocks/>
          </p:cNvSpPr>
          <p:nvPr/>
        </p:nvSpPr>
        <p:spPr bwMode="auto">
          <a:xfrm>
            <a:off x="595937" y="3217127"/>
            <a:ext cx="3764189" cy="2268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rmAutofit fontScale="92500"/>
          </a:bodyPr>
          <a:lstStyle>
            <a:lvl1pPr marL="171450" indent="-171450" algn="l" defTabSz="685800" rtl="0" eaLnBrk="1" fontAlgn="base" latinLnBrk="0" hangingPunct="1">
              <a:lnSpc>
                <a:spcPct val="11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fontAlgn="base" latinLnBrk="0" hangingPunct="1">
              <a:lnSpc>
                <a:spcPct val="11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fontAlgn="base" latinLnBrk="0" hangingPunct="1">
              <a:lnSpc>
                <a:spcPct val="11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fontAlgn="base" latinLnBrk="0" hangingPunct="1">
              <a:lnSpc>
                <a:spcPct val="11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fontAlgn="base" latinLnBrk="0" hangingPunct="1">
              <a:lnSpc>
                <a:spcPct val="11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375" b="1" dirty="0">
                <a:solidFill>
                  <a:schemeClr val="accent1"/>
                </a:solidFill>
              </a:rPr>
              <a:t>Billy Cerullo</a:t>
            </a:r>
          </a:p>
          <a:p>
            <a:pPr marL="0" indent="0" algn="ctr">
              <a:buNone/>
            </a:pPr>
            <a:r>
              <a:rPr lang="en-US" sz="2625" i="1" dirty="0"/>
              <a:t>Housing Advocacy Organizer</a:t>
            </a:r>
          </a:p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2550" dirty="0"/>
              <a:t>National Low Income Housing Coalition 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9F2CE95-BE7B-5281-BA64-ABB8DA1127B2}"/>
              </a:ext>
            </a:extLst>
          </p:cNvPr>
          <p:cNvSpPr txBox="1">
            <a:spLocks/>
          </p:cNvSpPr>
          <p:nvPr/>
        </p:nvSpPr>
        <p:spPr bwMode="auto">
          <a:xfrm>
            <a:off x="4572000" y="3217127"/>
            <a:ext cx="3764189" cy="2268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rmAutofit fontScale="92500"/>
          </a:bodyPr>
          <a:lstStyle>
            <a:lvl1pPr marL="171450" indent="-171450" algn="l" defTabSz="685800" rtl="0" eaLnBrk="1" fontAlgn="base" latinLnBrk="0" hangingPunct="1">
              <a:lnSpc>
                <a:spcPct val="11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fontAlgn="base" latinLnBrk="0" hangingPunct="1">
              <a:lnSpc>
                <a:spcPct val="11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fontAlgn="base" latinLnBrk="0" hangingPunct="1">
              <a:lnSpc>
                <a:spcPct val="11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fontAlgn="base" latinLnBrk="0" hangingPunct="1">
              <a:lnSpc>
                <a:spcPct val="11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fontAlgn="base" latinLnBrk="0" hangingPunct="1">
              <a:lnSpc>
                <a:spcPct val="11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375" b="1" dirty="0">
                <a:solidFill>
                  <a:schemeClr val="accent1"/>
                </a:solidFill>
              </a:rPr>
              <a:t>Tia Turner</a:t>
            </a:r>
          </a:p>
          <a:p>
            <a:pPr marL="0" indent="0" algn="ctr">
              <a:buNone/>
            </a:pPr>
            <a:r>
              <a:rPr lang="en-US" sz="2625" i="1" dirty="0"/>
              <a:t>Housing Advocacy Organizer</a:t>
            </a:r>
          </a:p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2550" dirty="0"/>
              <a:t>National Low Income Housing Coalition </a:t>
            </a:r>
          </a:p>
        </p:txBody>
      </p:sp>
    </p:spTree>
    <p:extLst>
      <p:ext uri="{BB962C8B-B14F-4D97-AF65-F5344CB8AC3E}">
        <p14:creationId xmlns:p14="http://schemas.microsoft.com/office/powerpoint/2010/main" val="4260920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 txBox="1">
            <a:spLocks noGrp="1"/>
          </p:cNvSpPr>
          <p:nvPr>
            <p:ph type="title"/>
          </p:nvPr>
        </p:nvSpPr>
        <p:spPr>
          <a:xfrm>
            <a:off x="628650" y="244126"/>
            <a:ext cx="7886700" cy="9942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Autofit/>
          </a:bodyPr>
          <a:lstStyle/>
          <a:p>
            <a:pPr>
              <a:spcBef>
                <a:spcPts val="0"/>
              </a:spcBef>
              <a:buSzPts val="1800"/>
            </a:pPr>
            <a:r>
              <a:rPr lang="en-US" sz="3525" dirty="0">
                <a:solidFill>
                  <a:schemeClr val="accent4"/>
                </a:solidFill>
                <a:latin typeface="+mn-lt"/>
              </a:rPr>
              <a:t>Introductions</a:t>
            </a:r>
            <a:endParaRPr sz="3525" dirty="0">
              <a:solidFill>
                <a:schemeClr val="accent4"/>
              </a:solidFill>
              <a:latin typeface="+mn-lt"/>
            </a:endParaRPr>
          </a:p>
        </p:txBody>
      </p:sp>
      <p:pic>
        <p:nvPicPr>
          <p:cNvPr id="1026" name="Picture 2" descr="Introductions GIFs | Tenor">
            <a:extLst>
              <a:ext uri="{FF2B5EF4-FFF2-40B4-BE49-F238E27FC236}">
                <a16:creationId xmlns:a16="http://schemas.microsoft.com/office/drawing/2014/main" id="{469283E6-4941-D09D-DFF9-F3E68330E2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108" y="2689120"/>
            <a:ext cx="5437784" cy="2842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159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"/>
          <p:cNvSpPr txBox="1">
            <a:spLocks noGrp="1"/>
          </p:cNvSpPr>
          <p:nvPr>
            <p:ph type="title"/>
          </p:nvPr>
        </p:nvSpPr>
        <p:spPr>
          <a:xfrm>
            <a:off x="628650" y="143542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42165F"/>
              </a:buClr>
              <a:buSzPts val="4400"/>
            </a:pPr>
            <a:r>
              <a:rPr lang="en-US" dirty="0">
                <a:solidFill>
                  <a:schemeClr val="accent4"/>
                </a:solidFill>
                <a:latin typeface="+mn-lt"/>
              </a:rPr>
              <a:t>Agenda</a:t>
            </a:r>
            <a:endParaRPr dirty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103" name="Google Shape;103;p3"/>
          <p:cNvSpPr txBox="1">
            <a:spLocks noGrp="1"/>
          </p:cNvSpPr>
          <p:nvPr>
            <p:ph type="body" idx="1"/>
          </p:nvPr>
        </p:nvSpPr>
        <p:spPr>
          <a:xfrm>
            <a:off x="628650" y="222646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t" anchorCtr="0">
            <a:noAutofit/>
          </a:bodyPr>
          <a:lstStyle/>
          <a:p>
            <a:pPr marL="395287" indent="-342900">
              <a:lnSpc>
                <a:spcPct val="150000"/>
              </a:lnSpc>
              <a:spcBef>
                <a:spcPts val="0"/>
              </a:spcBef>
              <a:buSzPts val="2500"/>
              <a:buFont typeface="Courier New" panose="02070309020205020404" pitchFamily="49" charset="0"/>
              <a:buChar char="o"/>
            </a:pPr>
            <a:r>
              <a:rPr lang="en-US" sz="2400" dirty="0"/>
              <a:t>Power Poll</a:t>
            </a:r>
          </a:p>
          <a:p>
            <a:pPr marL="395287" indent="-342900">
              <a:lnSpc>
                <a:spcPct val="150000"/>
              </a:lnSpc>
              <a:spcBef>
                <a:spcPts val="0"/>
              </a:spcBef>
              <a:buSzPts val="2500"/>
              <a:buFont typeface="Courier New" panose="02070309020205020404" pitchFamily="49" charset="0"/>
              <a:buChar char="o"/>
            </a:pPr>
            <a:r>
              <a:rPr lang="en-US" sz="2400" dirty="0"/>
              <a:t>Advocacy vs. Activism vs. Organizing</a:t>
            </a:r>
          </a:p>
          <a:p>
            <a:pPr marL="395287" indent="-342900">
              <a:lnSpc>
                <a:spcPct val="150000"/>
              </a:lnSpc>
              <a:spcBef>
                <a:spcPts val="0"/>
              </a:spcBef>
              <a:buSzPts val="2500"/>
              <a:buFont typeface="Courier New" panose="02070309020205020404" pitchFamily="49" charset="0"/>
              <a:buChar char="o"/>
            </a:pPr>
            <a:r>
              <a:rPr lang="en-US" sz="2400" dirty="0"/>
              <a:t>Defining Organizing and Power</a:t>
            </a:r>
          </a:p>
          <a:p>
            <a:pPr marL="395287" indent="-342900">
              <a:lnSpc>
                <a:spcPct val="150000"/>
              </a:lnSpc>
              <a:spcBef>
                <a:spcPts val="0"/>
              </a:spcBef>
              <a:buSzPts val="2500"/>
              <a:buFont typeface="Courier New" panose="02070309020205020404" pitchFamily="49" charset="0"/>
              <a:buChar char="o"/>
            </a:pPr>
            <a:r>
              <a:rPr lang="en-US" sz="2400" dirty="0"/>
              <a:t>The Cycle of Organizing</a:t>
            </a:r>
          </a:p>
          <a:p>
            <a:pPr marL="395287" indent="-342900">
              <a:lnSpc>
                <a:spcPct val="150000"/>
              </a:lnSpc>
              <a:spcBef>
                <a:spcPts val="0"/>
              </a:spcBef>
              <a:buSzPts val="2500"/>
              <a:buFont typeface="Courier New" panose="02070309020205020404" pitchFamily="49" charset="0"/>
              <a:buChar char="o"/>
            </a:pPr>
            <a:r>
              <a:rPr lang="en-US" sz="2400" dirty="0"/>
              <a:t>Closing and Q&amp;A</a:t>
            </a:r>
          </a:p>
        </p:txBody>
      </p:sp>
    </p:spTree>
    <p:extLst>
      <p:ext uri="{BB962C8B-B14F-4D97-AF65-F5344CB8AC3E}">
        <p14:creationId xmlns:p14="http://schemas.microsoft.com/office/powerpoint/2010/main" val="3133434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F43E5-3274-6309-9980-3CF5653EB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0E795-C950-C288-7B29-C3D6D50744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give a </a:t>
            </a:r>
            <a:r>
              <a:rPr lang="en-US" u="sng" dirty="0"/>
              <a:t>basic</a:t>
            </a:r>
            <a:r>
              <a:rPr lang="en-US" dirty="0"/>
              <a:t> overview of organizing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To learn the definition of </a:t>
            </a:r>
            <a:r>
              <a:rPr lang="en-US" u="sng" dirty="0"/>
              <a:t>power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To learn the </a:t>
            </a:r>
            <a:r>
              <a:rPr lang="en-US" u="sng" dirty="0"/>
              <a:t>cycle of organizing </a:t>
            </a:r>
            <a:r>
              <a:rPr lang="en-US" dirty="0"/>
              <a:t>to apply to your own work</a:t>
            </a:r>
          </a:p>
        </p:txBody>
      </p:sp>
    </p:spTree>
    <p:extLst>
      <p:ext uri="{BB962C8B-B14F-4D97-AF65-F5344CB8AC3E}">
        <p14:creationId xmlns:p14="http://schemas.microsoft.com/office/powerpoint/2010/main" val="4044253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E9244BF-C90B-1D50-F65E-C8E9AFF699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869545"/>
            <a:ext cx="7772400" cy="2387600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Poll: Is power good, bad, or neutral?</a:t>
            </a:r>
          </a:p>
        </p:txBody>
      </p:sp>
    </p:spTree>
    <p:extLst>
      <p:ext uri="{BB962C8B-B14F-4D97-AF65-F5344CB8AC3E}">
        <p14:creationId xmlns:p14="http://schemas.microsoft.com/office/powerpoint/2010/main" val="3572368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lt1"/>
              </a:buClr>
              <a:buSzPts val="4400"/>
            </a:pPr>
            <a:r>
              <a:rPr lang="en-US" sz="4800" b="1" dirty="0">
                <a:solidFill>
                  <a:schemeClr val="accent1"/>
                </a:solidFill>
              </a:rPr>
              <a:t>Intro to Organizing</a:t>
            </a:r>
            <a:endParaRPr sz="48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4861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3642314-A256-858E-CA61-A856CFCFC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734" y="1661315"/>
            <a:ext cx="3868340" cy="823912"/>
          </a:xfrm>
        </p:spPr>
        <p:txBody>
          <a:bodyPr/>
          <a:lstStyle/>
          <a:p>
            <a:r>
              <a:rPr lang="en-US" dirty="0"/>
              <a:t>Advocacy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2DCC1C6-1BD8-6415-05A4-7F98F5E75E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2431050"/>
            <a:ext cx="3868340" cy="3200400"/>
          </a:xfrm>
        </p:spPr>
        <p:txBody>
          <a:bodyPr/>
          <a:lstStyle/>
          <a:p>
            <a:r>
              <a:rPr lang="en-US" dirty="0"/>
              <a:t>Speaking on behalf of others</a:t>
            </a:r>
          </a:p>
          <a:p>
            <a:r>
              <a:rPr lang="en-US" dirty="0"/>
              <a:t>Oftentimes lawyers, policy folks, researchers, etc. </a:t>
            </a:r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BCE9065-83AC-63E3-C42C-31FFAB2E37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949190" y="1661315"/>
            <a:ext cx="3887391" cy="823912"/>
          </a:xfrm>
        </p:spPr>
        <p:txBody>
          <a:bodyPr/>
          <a:lstStyle/>
          <a:p>
            <a:r>
              <a:rPr lang="en-US" dirty="0"/>
              <a:t>Activism</a:t>
            </a:r>
          </a:p>
        </p:txBody>
      </p:sp>
      <p:pic>
        <p:nvPicPr>
          <p:cNvPr id="13" name="Content Placeholder 12" descr="A person speaking into a microphone&#10;&#10;Description automatically generated">
            <a:extLst>
              <a:ext uri="{FF2B5EF4-FFF2-40B4-BE49-F238E27FC236}">
                <a16:creationId xmlns:a16="http://schemas.microsoft.com/office/drawing/2014/main" id="{6746DF65-0B7A-B1C3-4544-67DD6C377D2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34" y="4802632"/>
            <a:ext cx="3281570" cy="1866393"/>
          </a:xfr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9575AB58-8709-946D-7A81-4EDA57390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Advocacy and Activism</a:t>
            </a:r>
          </a:p>
        </p:txBody>
      </p:sp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099F8FF2-F93E-0011-BAD7-2E9B8349A232}"/>
              </a:ext>
            </a:extLst>
          </p:cNvPr>
          <p:cNvSpPr txBox="1">
            <a:spLocks/>
          </p:cNvSpPr>
          <p:nvPr/>
        </p:nvSpPr>
        <p:spPr>
          <a:xfrm>
            <a:off x="4791456" y="2428100"/>
            <a:ext cx="3868340" cy="320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Individual-centered</a:t>
            </a:r>
          </a:p>
          <a:p>
            <a:r>
              <a:rPr lang="en-US" dirty="0"/>
              <a:t>More niche and (maybe) elite</a:t>
            </a:r>
          </a:p>
          <a:p>
            <a:r>
              <a:rPr lang="en-US" dirty="0"/>
              <a:t>Usually charismatic figures</a:t>
            </a:r>
          </a:p>
          <a:p>
            <a:endParaRPr lang="en-US" dirty="0"/>
          </a:p>
        </p:txBody>
      </p:sp>
      <p:pic>
        <p:nvPicPr>
          <p:cNvPr id="18" name="Picture 17" descr="A person in a black robe&#10;&#10;Description automatically generated">
            <a:extLst>
              <a:ext uri="{FF2B5EF4-FFF2-40B4-BE49-F238E27FC236}">
                <a16:creationId xmlns:a16="http://schemas.microsoft.com/office/drawing/2014/main" id="{AC8D827B-40E6-779C-7981-EFA3D7FF2F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190" y="4731748"/>
            <a:ext cx="3042666" cy="200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725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0"/>
          <p:cNvSpPr txBox="1">
            <a:spLocks noGrp="1"/>
          </p:cNvSpPr>
          <p:nvPr>
            <p:ph type="title"/>
          </p:nvPr>
        </p:nvSpPr>
        <p:spPr>
          <a:xfrm>
            <a:off x="192024" y="271558"/>
            <a:ext cx="7886700" cy="9942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42165F"/>
              </a:buClr>
              <a:buSzPts val="4400"/>
            </a:pPr>
            <a:r>
              <a:rPr lang="en-US" dirty="0">
                <a:solidFill>
                  <a:schemeClr val="accent6"/>
                </a:solidFill>
              </a:rPr>
              <a:t>Organizing</a:t>
            </a:r>
            <a:endParaRPr dirty="0">
              <a:solidFill>
                <a:schemeClr val="accent6"/>
              </a:solidFill>
            </a:endParaRPr>
          </a:p>
        </p:txBody>
      </p:sp>
      <p:sp>
        <p:nvSpPr>
          <p:cNvPr id="243" name="Google Shape;243;p20"/>
          <p:cNvSpPr txBox="1">
            <a:spLocks noGrp="1"/>
          </p:cNvSpPr>
          <p:nvPr>
            <p:ph type="body" idx="1"/>
          </p:nvPr>
        </p:nvSpPr>
        <p:spPr>
          <a:xfrm>
            <a:off x="192024" y="1965960"/>
            <a:ext cx="8323326" cy="352390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t" anchorCtr="0">
            <a:noAutofit/>
          </a:bodyPr>
          <a:lstStyle/>
          <a:p>
            <a:pPr marL="342900" indent="-285750">
              <a:spcBef>
                <a:spcPts val="1800"/>
              </a:spcBef>
              <a:buSzPts val="2400"/>
              <a:buFont typeface="Avenir"/>
              <a:buChar char="•"/>
            </a:pPr>
            <a:r>
              <a:rPr lang="en-US" sz="2000" b="1" dirty="0">
                <a:solidFill>
                  <a:schemeClr val="accent1"/>
                </a:solidFill>
              </a:rPr>
              <a:t>Organizing</a:t>
            </a:r>
            <a:r>
              <a:rPr lang="en-US" sz="2000" dirty="0"/>
              <a:t>: Organized people around shared </a:t>
            </a:r>
            <a:r>
              <a:rPr lang="en-US" sz="2000" u="sng" dirty="0"/>
              <a:t>self-interest</a:t>
            </a:r>
            <a:r>
              <a:rPr lang="en-US" sz="2000" dirty="0"/>
              <a:t> and a common goal to build and exercise </a:t>
            </a:r>
            <a:r>
              <a:rPr lang="en-US" sz="2000" u="sng" dirty="0"/>
              <a:t>power</a:t>
            </a:r>
            <a:r>
              <a:rPr lang="en-US" sz="2000" dirty="0"/>
              <a:t> to shape politics, policies, and outcomes </a:t>
            </a:r>
          </a:p>
          <a:p>
            <a:pPr marL="57150" indent="0">
              <a:spcBef>
                <a:spcPts val="1800"/>
              </a:spcBef>
              <a:buSzPts val="2400"/>
              <a:buNone/>
            </a:pPr>
            <a:endParaRPr sz="2000" u="sng" dirty="0"/>
          </a:p>
          <a:p>
            <a:pPr marL="342900" indent="-285750">
              <a:spcBef>
                <a:spcPts val="0"/>
              </a:spcBef>
              <a:buSzPts val="2400"/>
              <a:buFont typeface="Avenir"/>
              <a:buChar char="•"/>
            </a:pPr>
            <a:r>
              <a:rPr lang="en-US" sz="2000" b="1" dirty="0">
                <a:solidFill>
                  <a:schemeClr val="accent1"/>
                </a:solidFill>
              </a:rPr>
              <a:t>Self-Interest</a:t>
            </a:r>
            <a:r>
              <a:rPr lang="en-US" sz="2000" dirty="0"/>
              <a:t>: what motivates people to act (or not act)</a:t>
            </a:r>
          </a:p>
          <a:p>
            <a:pPr marL="342900" indent="-285750">
              <a:spcBef>
                <a:spcPts val="0"/>
              </a:spcBef>
              <a:buSzPts val="2400"/>
              <a:buFont typeface="Avenir"/>
              <a:buChar char="•"/>
            </a:pPr>
            <a:r>
              <a:rPr lang="en-US" sz="2000" b="1" dirty="0">
                <a:solidFill>
                  <a:schemeClr val="accent1"/>
                </a:solidFill>
              </a:rPr>
              <a:t>Power</a:t>
            </a:r>
            <a:r>
              <a:rPr lang="en-US" sz="2000" dirty="0"/>
              <a:t>: The ability to act and achieve purpose </a:t>
            </a:r>
          </a:p>
          <a:p>
            <a:pPr marL="800100" lvl="1" indent="-285750">
              <a:spcBef>
                <a:spcPts val="0"/>
              </a:spcBef>
              <a:buSzPts val="2400"/>
              <a:buFont typeface="Avenir"/>
              <a:buChar char="•"/>
            </a:pPr>
            <a:r>
              <a:rPr lang="en-US" sz="2000" u="sng" dirty="0"/>
              <a:t>Power is neutral</a:t>
            </a:r>
            <a:endParaRPr sz="2000" u="sng" dirty="0"/>
          </a:p>
          <a:p>
            <a:pPr marL="0" indent="0">
              <a:spcBef>
                <a:spcPts val="1800"/>
              </a:spcBef>
              <a:buSzPts val="1900"/>
              <a:buNone/>
            </a:pPr>
            <a:r>
              <a:rPr lang="en-US" sz="2000" dirty="0"/>
              <a:t>Political power comes in two forms - </a:t>
            </a:r>
            <a:r>
              <a:rPr lang="en-US" sz="2000" b="1" u="sng" dirty="0">
                <a:solidFill>
                  <a:schemeClr val="accent1"/>
                </a:solidFill>
              </a:rPr>
              <a:t>organized people</a:t>
            </a:r>
            <a:r>
              <a:rPr lang="en-US" sz="2000" dirty="0">
                <a:solidFill>
                  <a:schemeClr val="accent1"/>
                </a:solidFill>
              </a:rPr>
              <a:t> </a:t>
            </a:r>
            <a:r>
              <a:rPr lang="en-US" sz="2000" dirty="0"/>
              <a:t>and </a:t>
            </a:r>
            <a:r>
              <a:rPr lang="en-US" sz="2000" b="1" u="sng" dirty="0">
                <a:solidFill>
                  <a:schemeClr val="accent1"/>
                </a:solidFill>
              </a:rPr>
              <a:t>organized money</a:t>
            </a:r>
            <a:endParaRPr sz="2000" b="1" dirty="0">
              <a:solidFill>
                <a:schemeClr val="accent1"/>
              </a:solidFill>
            </a:endParaRPr>
          </a:p>
          <a:p>
            <a:pPr marL="0" indent="0">
              <a:spcBef>
                <a:spcPts val="1800"/>
              </a:spcBef>
              <a:buSzPts val="1900"/>
              <a:buNone/>
            </a:pPr>
            <a:r>
              <a:rPr lang="en-US" sz="2000" b="1" dirty="0"/>
              <a:t>	</a:t>
            </a:r>
            <a:r>
              <a:rPr lang="en-US" sz="2000" dirty="0"/>
              <a:t>Ex: labor unions (local and national), NRA, Planned Parenthood</a:t>
            </a: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517912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92638" y="1334382"/>
            <a:ext cx="6520315" cy="587173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613B2A-4AEC-593E-B0CE-32062180C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Cycle of Organizing</a:t>
            </a:r>
          </a:p>
        </p:txBody>
      </p:sp>
    </p:spTree>
    <p:extLst>
      <p:ext uri="{BB962C8B-B14F-4D97-AF65-F5344CB8AC3E}">
        <p14:creationId xmlns:p14="http://schemas.microsoft.com/office/powerpoint/2010/main" val="17952436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>
          <a:extLst>
            <a:ext uri="{FF2B5EF4-FFF2-40B4-BE49-F238E27FC236}">
              <a16:creationId xmlns:a16="http://schemas.microsoft.com/office/drawing/2014/main" id="{59F1D11E-7F25-BFDC-626A-5CEBB55C9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9">
            <a:extLst>
              <a:ext uri="{FF2B5EF4-FFF2-40B4-BE49-F238E27FC236}">
                <a16:creationId xmlns:a16="http://schemas.microsoft.com/office/drawing/2014/main" id="{C3E52AB5-0FD8-2934-B17E-910AE990C77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lt1"/>
              </a:buClr>
              <a:buSzPts val="4400"/>
            </a:pPr>
            <a:r>
              <a:rPr lang="en-US" sz="4800" b="1" dirty="0">
                <a:solidFill>
                  <a:schemeClr val="accent1"/>
                </a:solidFill>
              </a:rPr>
              <a:t>Base Building</a:t>
            </a:r>
            <a:endParaRPr sz="48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964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54A548-460D-3A2C-CDC3-AC9D592F3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 Building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2CC7DF-24D0-4DB6-BA1B-A61443FB15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Principle of Organizing</a:t>
            </a:r>
            <a:r>
              <a:rPr lang="en-US" dirty="0"/>
              <a:t>: Power in relationships</a:t>
            </a:r>
          </a:p>
          <a:p>
            <a:r>
              <a:rPr lang="en-US" dirty="0"/>
              <a:t>“Who are your people?” – Ella Baker</a:t>
            </a:r>
          </a:p>
          <a:p>
            <a:r>
              <a:rPr lang="en-US" dirty="0"/>
              <a:t>Questions to consider:</a:t>
            </a:r>
          </a:p>
          <a:p>
            <a:pPr lvl="1"/>
            <a:r>
              <a:rPr lang="en-US" dirty="0"/>
              <a:t>How much power do we need?</a:t>
            </a:r>
          </a:p>
          <a:p>
            <a:pPr lvl="1"/>
            <a:r>
              <a:rPr lang="en-US" dirty="0"/>
              <a:t>What does power in numbers look like?</a:t>
            </a:r>
          </a:p>
          <a:p>
            <a:pPr lvl="1"/>
            <a:r>
              <a:rPr lang="en-US" dirty="0"/>
              <a:t>How many people do I want on my central organizing committee?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Principle of Organizing</a:t>
            </a:r>
            <a:r>
              <a:rPr lang="en-US" dirty="0"/>
              <a:t>: Organizers teach leaders, leaders organize</a:t>
            </a:r>
          </a:p>
        </p:txBody>
      </p:sp>
    </p:spTree>
    <p:extLst>
      <p:ext uri="{BB962C8B-B14F-4D97-AF65-F5344CB8AC3E}">
        <p14:creationId xmlns:p14="http://schemas.microsoft.com/office/powerpoint/2010/main" val="14327249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6"/>
          <p:cNvSpPr txBox="1">
            <a:spLocks noGrp="1"/>
          </p:cNvSpPr>
          <p:nvPr>
            <p:ph type="title"/>
          </p:nvPr>
        </p:nvSpPr>
        <p:spPr>
          <a:xfrm>
            <a:off x="180808" y="181214"/>
            <a:ext cx="7886700" cy="9942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rgbClr val="42165F"/>
              </a:buClr>
              <a:buSzPts val="4400"/>
            </a:pPr>
            <a:r>
              <a:rPr lang="en-US" dirty="0">
                <a:latin typeface="Avenir"/>
                <a:ea typeface="Avenir"/>
                <a:cs typeface="Avenir"/>
                <a:sym typeface="Avenir"/>
              </a:rPr>
              <a:t>The Snowflake Model</a:t>
            </a:r>
            <a:endParaRPr dirty="0"/>
          </a:p>
        </p:txBody>
      </p:sp>
      <p:pic>
        <p:nvPicPr>
          <p:cNvPr id="222" name="Google Shape;222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0577" y="2051719"/>
            <a:ext cx="3603581" cy="3863625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16"/>
          <p:cNvSpPr txBox="1">
            <a:spLocks noGrp="1"/>
          </p:cNvSpPr>
          <p:nvPr>
            <p:ph type="body" idx="1"/>
          </p:nvPr>
        </p:nvSpPr>
        <p:spPr>
          <a:xfrm>
            <a:off x="4652175" y="2125369"/>
            <a:ext cx="3863250" cy="36211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t" anchorCtr="0">
            <a:noAutofit/>
          </a:bodyPr>
          <a:lstStyle/>
          <a:p>
            <a:pPr marL="342900" indent="-314325">
              <a:spcBef>
                <a:spcPts val="750"/>
              </a:spcBef>
              <a:buSzPts val="3000"/>
              <a:buFont typeface="Avenir"/>
              <a:buChar char="•"/>
            </a:pPr>
            <a:r>
              <a:rPr lang="en-US" sz="2250" dirty="0">
                <a:latin typeface="Avenir"/>
                <a:ea typeface="Avenir"/>
                <a:cs typeface="Avenir"/>
                <a:sym typeface="Avenir"/>
              </a:rPr>
              <a:t>The snowflake model is a way to organize teams that replaces a single leader with a team of interconnected leaders</a:t>
            </a:r>
          </a:p>
          <a:p>
            <a:pPr marL="28575" indent="0">
              <a:spcBef>
                <a:spcPts val="750"/>
              </a:spcBef>
              <a:buSzPts val="3000"/>
              <a:buNone/>
            </a:pPr>
            <a:endParaRPr sz="2250" dirty="0">
              <a:latin typeface="Avenir"/>
              <a:ea typeface="Avenir"/>
              <a:cs typeface="Avenir"/>
              <a:sym typeface="Avenir"/>
            </a:endParaRPr>
          </a:p>
          <a:p>
            <a:pPr marL="342900" indent="-314325">
              <a:spcBef>
                <a:spcPts val="0"/>
              </a:spcBef>
              <a:buSzPts val="3000"/>
              <a:buFont typeface="Avenir"/>
              <a:buChar char="•"/>
            </a:pPr>
            <a:r>
              <a:rPr lang="en-US" sz="2250" dirty="0">
                <a:latin typeface="Avenir"/>
                <a:ea typeface="Avenir"/>
                <a:cs typeface="Avenir"/>
                <a:sym typeface="Avenir"/>
              </a:rPr>
              <a:t>The success of the team depends on developing leadership throughout the team</a:t>
            </a:r>
            <a:endParaRPr sz="2250" dirty="0">
              <a:latin typeface="Avenir"/>
              <a:ea typeface="Avenir"/>
              <a:cs typeface="Avenir"/>
              <a:sym typeface="Avenir"/>
            </a:endParaRPr>
          </a:p>
          <a:p>
            <a:pPr marL="0" indent="0">
              <a:spcBef>
                <a:spcPts val="750"/>
              </a:spcBef>
              <a:buSzPts val="1800"/>
              <a:buNone/>
            </a:pPr>
            <a:endParaRPr sz="2025" dirty="0">
              <a:solidFill>
                <a:srgbClr val="3A156B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SzPts val="1800"/>
              <a:buNone/>
            </a:pPr>
            <a:endParaRPr sz="2025" b="1" dirty="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93676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>
          <a:extLst>
            <a:ext uri="{FF2B5EF4-FFF2-40B4-BE49-F238E27FC236}">
              <a16:creationId xmlns:a16="http://schemas.microsoft.com/office/drawing/2014/main" id="{811CBF09-3D47-B996-BF9A-B1DA88FD8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9">
            <a:extLst>
              <a:ext uri="{FF2B5EF4-FFF2-40B4-BE49-F238E27FC236}">
                <a16:creationId xmlns:a16="http://schemas.microsoft.com/office/drawing/2014/main" id="{5323ED24-6EE5-5AF1-69AF-4A2E4C1A5C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lt1"/>
              </a:buClr>
              <a:buSzPts val="4400"/>
            </a:pPr>
            <a:r>
              <a:rPr lang="en-US" sz="4800" b="1" dirty="0">
                <a:solidFill>
                  <a:schemeClr val="accent1"/>
                </a:solidFill>
              </a:rPr>
              <a:t>Choosing an Issue</a:t>
            </a:r>
            <a:endParaRPr sz="48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1347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95FA195-933C-3481-367B-81DFB8518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491" y="236151"/>
            <a:ext cx="5891923" cy="1023836"/>
          </a:xfrm>
        </p:spPr>
        <p:txBody>
          <a:bodyPr anchor="ctr">
            <a:normAutofit/>
          </a:bodyPr>
          <a:lstStyle/>
          <a:p>
            <a:r>
              <a:rPr lang="en-US" dirty="0"/>
              <a:t>Choosing an Issue</a:t>
            </a:r>
          </a:p>
        </p:txBody>
      </p:sp>
      <p:pic>
        <p:nvPicPr>
          <p:cNvPr id="1026" name="Picture 2" descr="2,600+ Cartoon Tree Roots Stock Photos, Pictures &amp; Royalty ...">
            <a:extLst>
              <a:ext uri="{FF2B5EF4-FFF2-40B4-BE49-F238E27FC236}">
                <a16:creationId xmlns:a16="http://schemas.microsoft.com/office/drawing/2014/main" id="{92F819A0-D619-AED2-B16A-94B80F81E8B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4" r="7192" b="-3"/>
          <a:stretch>
            <a:fillRect/>
          </a:stretch>
        </p:blipFill>
        <p:spPr bwMode="auto">
          <a:xfrm>
            <a:off x="317491" y="1925016"/>
            <a:ext cx="38862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1" name="Content Placeholder 3">
            <a:extLst>
              <a:ext uri="{FF2B5EF4-FFF2-40B4-BE49-F238E27FC236}">
                <a16:creationId xmlns:a16="http://schemas.microsoft.com/office/drawing/2014/main" id="{5DCABA88-FFC4-0D93-1362-57C27C9F1C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925016"/>
            <a:ext cx="3886200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Problems vs Issues</a:t>
            </a:r>
          </a:p>
          <a:p>
            <a:r>
              <a:rPr lang="en-US" u="sng" dirty="0"/>
              <a:t>Problems</a:t>
            </a:r>
            <a:r>
              <a:rPr lang="en-US" dirty="0"/>
              <a:t>=big and overwhelming. Not effective goals</a:t>
            </a:r>
          </a:p>
          <a:p>
            <a:r>
              <a:rPr lang="en-US" u="sng" dirty="0"/>
              <a:t>Issues</a:t>
            </a:r>
            <a:r>
              <a:rPr lang="en-US" dirty="0"/>
              <a:t>=bite-sized pieces of the larger problem that help us chip away at societal exploitation</a:t>
            </a:r>
          </a:p>
        </p:txBody>
      </p:sp>
    </p:spTree>
    <p:extLst>
      <p:ext uri="{BB962C8B-B14F-4D97-AF65-F5344CB8AC3E}">
        <p14:creationId xmlns:p14="http://schemas.microsoft.com/office/powerpoint/2010/main" val="9236565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68BDF-7AA6-A182-8797-8ABAE04BF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3B5DBD2-CDB9-7B11-D7EF-C28B3CC7D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491" y="236151"/>
            <a:ext cx="5891923" cy="1023836"/>
          </a:xfrm>
        </p:spPr>
        <p:txBody>
          <a:bodyPr anchor="ctr">
            <a:normAutofit/>
          </a:bodyPr>
          <a:lstStyle/>
          <a:p>
            <a:r>
              <a:rPr lang="en-US" dirty="0"/>
              <a:t>Example</a:t>
            </a:r>
          </a:p>
        </p:txBody>
      </p:sp>
      <p:pic>
        <p:nvPicPr>
          <p:cNvPr id="1026" name="Picture 2" descr="2,600+ Cartoon Tree Roots Stock Photos, Pictures &amp; Royalty ...">
            <a:extLst>
              <a:ext uri="{FF2B5EF4-FFF2-40B4-BE49-F238E27FC236}">
                <a16:creationId xmlns:a16="http://schemas.microsoft.com/office/drawing/2014/main" id="{9CD39AC8-774F-9D4C-C285-5EF906DDFBB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4" r="7192" b="-3"/>
          <a:stretch>
            <a:fillRect/>
          </a:stretch>
        </p:blipFill>
        <p:spPr bwMode="auto">
          <a:xfrm>
            <a:off x="317491" y="1925016"/>
            <a:ext cx="38862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1" name="Content Placeholder 3">
            <a:extLst>
              <a:ext uri="{FF2B5EF4-FFF2-40B4-BE49-F238E27FC236}">
                <a16:creationId xmlns:a16="http://schemas.microsoft.com/office/drawing/2014/main" id="{0195243E-E143-ED55-EF65-62DCECA27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925016"/>
            <a:ext cx="3886200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Problems vs Issues</a:t>
            </a:r>
          </a:p>
          <a:p>
            <a:r>
              <a:rPr lang="en-US" u="sng" dirty="0"/>
              <a:t>Problem: </a:t>
            </a:r>
            <a:r>
              <a:rPr lang="en-US" dirty="0"/>
              <a:t>Homelessness</a:t>
            </a:r>
          </a:p>
          <a:p>
            <a:r>
              <a:rPr lang="en-US" u="sng" dirty="0"/>
              <a:t>Issues: </a:t>
            </a:r>
            <a:r>
              <a:rPr lang="en-US" dirty="0"/>
              <a:t>Funding for COCs, just cause policies, defeating homelessness criminalization bills, increased funding for public housing 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18866118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5AC4463-D855-AFF4-D77D-4D5E1B696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 Goals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30B5C24F-3FEC-C3CE-3B2B-59AE85D9B2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7380769"/>
              </p:ext>
            </p:extLst>
          </p:nvPr>
        </p:nvGraphicFramePr>
        <p:xfrm>
          <a:off x="317490" y="2075686"/>
          <a:ext cx="8652773" cy="3903792"/>
        </p:xfrm>
        <a:graphic>
          <a:graphicData uri="http://schemas.openxmlformats.org/drawingml/2006/table">
            <a:tbl>
              <a:tblPr/>
              <a:tblGrid>
                <a:gridCol w="4354120">
                  <a:extLst>
                    <a:ext uri="{9D8B030D-6E8A-4147-A177-3AD203B41FA5}">
                      <a16:colId xmlns:a16="http://schemas.microsoft.com/office/drawing/2014/main" val="3046855053"/>
                    </a:ext>
                  </a:extLst>
                </a:gridCol>
                <a:gridCol w="4298653">
                  <a:extLst>
                    <a:ext uri="{9D8B030D-6E8A-4147-A177-3AD203B41FA5}">
                      <a16:colId xmlns:a16="http://schemas.microsoft.com/office/drawing/2014/main" val="650446597"/>
                    </a:ext>
                  </a:extLst>
                </a:gridCol>
              </a:tblGrid>
              <a:tr h="48267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Qualities found in Ineffective Wants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Qualities of an Effective Want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1776402"/>
                  </a:ext>
                </a:extLst>
              </a:tr>
              <a:tr h="48267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Fixes/ends a vague or general problem</a:t>
                      </a:r>
                      <a:endParaRPr lang="en-US" sz="24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Pursues a specific solution to an issue</a:t>
                      </a:r>
                      <a:endParaRPr lang="en-US" sz="24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8072609"/>
                  </a:ext>
                </a:extLst>
              </a:tr>
              <a:tr h="48267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Centers a symptom (cosmetic change)</a:t>
                      </a:r>
                      <a:endParaRPr lang="en-US" sz="24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Centers a root cause of an issue</a:t>
                      </a:r>
                      <a:endParaRPr lang="en-US" sz="24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9267802"/>
                  </a:ext>
                </a:extLst>
              </a:tr>
              <a:tr h="657704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Does not address concrete issue in people’s lives</a:t>
                      </a:r>
                      <a:endParaRPr lang="en-US" sz="24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If achieved, results in concrete change in people’s daily lives</a:t>
                      </a:r>
                      <a:endParaRPr lang="en-US" sz="24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066841"/>
                  </a:ext>
                </a:extLst>
              </a:tr>
              <a:tr h="48267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Is in someone else’s power to achieve</a:t>
                      </a:r>
                      <a:endParaRPr lang="en-US" sz="24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Your people have specific power to achieve it</a:t>
                      </a:r>
                      <a:endParaRPr lang="en-US" sz="24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6267223"/>
                  </a:ext>
                </a:extLst>
              </a:tr>
              <a:tr h="48267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Can be achieved through your actions alone</a:t>
                      </a:r>
                      <a:endParaRPr lang="en-US" sz="24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Will be achieved through the work of many</a:t>
                      </a:r>
                      <a:endParaRPr lang="en-US" sz="24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6999642"/>
                  </a:ext>
                </a:extLst>
              </a:tr>
              <a:tr h="832738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Achieved through cultural shift </a:t>
                      </a:r>
                      <a:endParaRPr lang="en-US" sz="24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Achieved through policy change or systemic change- concrete policies or protections</a:t>
                      </a:r>
                      <a:endParaRPr lang="en-US" sz="24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7890485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id="{FA6EC9AA-3B13-D6EC-74D2-BBF75C5A01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196642" y="-43092"/>
            <a:ext cx="199679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6644425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>
          <a:extLst>
            <a:ext uri="{FF2B5EF4-FFF2-40B4-BE49-F238E27FC236}">
              <a16:creationId xmlns:a16="http://schemas.microsoft.com/office/drawing/2014/main" id="{0BC16961-273E-14CA-C7BC-28351BB6F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9">
            <a:extLst>
              <a:ext uri="{FF2B5EF4-FFF2-40B4-BE49-F238E27FC236}">
                <a16:creationId xmlns:a16="http://schemas.microsoft.com/office/drawing/2014/main" id="{4F4FDA8A-1851-1C31-2226-B994CF230B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lt1"/>
              </a:buClr>
              <a:buSzPts val="4400"/>
            </a:pPr>
            <a:r>
              <a:rPr lang="en-US" sz="4800" b="1" dirty="0">
                <a:solidFill>
                  <a:schemeClr val="accent1"/>
                </a:solidFill>
              </a:rPr>
              <a:t>Research</a:t>
            </a:r>
            <a:endParaRPr sz="48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0593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99BC779-3F81-0DB9-41C2-3A99E8487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F32257-9378-AED6-3A26-5B49E9044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are my targets?</a:t>
            </a:r>
          </a:p>
          <a:p>
            <a:pPr lvl="1"/>
            <a:r>
              <a:rPr lang="en-US" dirty="0"/>
              <a:t>Primary target</a:t>
            </a:r>
          </a:p>
          <a:p>
            <a:pPr lvl="1"/>
            <a:r>
              <a:rPr lang="en-US" dirty="0"/>
              <a:t>Secondary targets</a:t>
            </a:r>
          </a:p>
          <a:p>
            <a:r>
              <a:rPr lang="en-US" dirty="0"/>
              <a:t>What is the policy surrounding our issue?</a:t>
            </a:r>
          </a:p>
          <a:p>
            <a:r>
              <a:rPr lang="en-US" dirty="0"/>
              <a:t>What will it take to win?</a:t>
            </a:r>
          </a:p>
          <a:p>
            <a:r>
              <a:rPr lang="en-US" dirty="0"/>
              <a:t>What has been done in the past?</a:t>
            </a:r>
          </a:p>
        </p:txBody>
      </p:sp>
    </p:spTree>
    <p:extLst>
      <p:ext uri="{BB962C8B-B14F-4D97-AF65-F5344CB8AC3E}">
        <p14:creationId xmlns:p14="http://schemas.microsoft.com/office/powerpoint/2010/main" val="14383321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8BDFD-4A22-AB64-CBAE-513157784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 Mapping</a:t>
            </a:r>
          </a:p>
        </p:txBody>
      </p:sp>
      <p:pic>
        <p:nvPicPr>
          <p:cNvPr id="4098" name="Picture 2" descr="How Power Mapping Can Help Your Neighborhood Achieve Goals">
            <a:extLst>
              <a:ext uri="{FF2B5EF4-FFF2-40B4-BE49-F238E27FC236}">
                <a16:creationId xmlns:a16="http://schemas.microsoft.com/office/drawing/2014/main" id="{67E093CD-F316-CD12-632C-136E86F4CAB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025" y="1824156"/>
            <a:ext cx="7109949" cy="5033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3386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>
          <a:extLst>
            <a:ext uri="{FF2B5EF4-FFF2-40B4-BE49-F238E27FC236}">
              <a16:creationId xmlns:a16="http://schemas.microsoft.com/office/drawing/2014/main" id="{32ABF7A4-D5C1-1AD3-E43E-CAD28BC71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9">
            <a:extLst>
              <a:ext uri="{FF2B5EF4-FFF2-40B4-BE49-F238E27FC236}">
                <a16:creationId xmlns:a16="http://schemas.microsoft.com/office/drawing/2014/main" id="{D45E827B-4757-A7AD-B0C8-014562122B7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lt1"/>
              </a:buClr>
              <a:buSzPts val="4400"/>
            </a:pPr>
            <a:r>
              <a:rPr lang="en-US" sz="4800" b="1" dirty="0">
                <a:solidFill>
                  <a:schemeClr val="accent1"/>
                </a:solidFill>
              </a:rPr>
              <a:t>Action</a:t>
            </a:r>
            <a:endParaRPr sz="48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0506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17C1CE5-78A1-8198-DCA3-BF8E7E41B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7A0DD11-F7E4-4A45-93A6-997142F8D6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5529627"/>
              </p:ext>
            </p:extLst>
          </p:nvPr>
        </p:nvGraphicFramePr>
        <p:xfrm>
          <a:off x="317489" y="1990723"/>
          <a:ext cx="8350260" cy="4288446"/>
        </p:xfrm>
        <a:graphic>
          <a:graphicData uri="http://schemas.openxmlformats.org/drawingml/2006/table">
            <a:tbl>
              <a:tblPr/>
              <a:tblGrid>
                <a:gridCol w="4175130">
                  <a:extLst>
                    <a:ext uri="{9D8B030D-6E8A-4147-A177-3AD203B41FA5}">
                      <a16:colId xmlns:a16="http://schemas.microsoft.com/office/drawing/2014/main" val="2721736901"/>
                    </a:ext>
                  </a:extLst>
                </a:gridCol>
                <a:gridCol w="4175130">
                  <a:extLst>
                    <a:ext uri="{9D8B030D-6E8A-4147-A177-3AD203B41FA5}">
                      <a16:colId xmlns:a16="http://schemas.microsoft.com/office/drawing/2014/main" val="1534516667"/>
                    </a:ext>
                  </a:extLst>
                </a:gridCol>
              </a:tblGrid>
              <a:tr h="296255"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Effective</a:t>
                      </a:r>
                      <a:endParaRPr lang="en-US" dirty="0">
                        <a:effectLst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Ineffective</a:t>
                      </a:r>
                      <a:endParaRPr lang="en-US" dirty="0">
                        <a:effectLst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1395145"/>
                  </a:ext>
                </a:extLst>
              </a:tr>
              <a:tr h="487949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 ask “who” / the right people</a:t>
                      </a:r>
                      <a:endParaRPr lang="en-US" sz="2800" dirty="0">
                        <a:effectLst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 might ask “what” / how many people</a:t>
                      </a:r>
                      <a:endParaRPr lang="en-US" sz="2800" dirty="0">
                        <a:effectLst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1823457"/>
                  </a:ext>
                </a:extLst>
              </a:tr>
              <a:tr h="296255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The means to an end </a:t>
                      </a:r>
                      <a:endParaRPr lang="en-US" sz="2800" dirty="0">
                        <a:effectLst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The end within itself. </a:t>
                      </a:r>
                      <a:endParaRPr lang="en-US" sz="2800" dirty="0">
                        <a:effectLst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5048286"/>
                  </a:ext>
                </a:extLst>
              </a:tr>
              <a:tr h="111531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Follow up:  the program is just the beginning.</a:t>
                      </a:r>
                      <a:endParaRPr lang="en-US" sz="2800" dirty="0">
                        <a:effectLst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Follow up: when it’s over, it’s over. </a:t>
                      </a:r>
                      <a:endParaRPr lang="en-US" sz="2800" dirty="0">
                        <a:effectLst/>
                      </a:endParaRPr>
                    </a:p>
                    <a:p>
                      <a:pPr fontAlgn="t"/>
                      <a:br>
                        <a:rPr lang="en-US" dirty="0">
                          <a:effectLst/>
                        </a:rPr>
                      </a:br>
                      <a:endParaRPr lang="en-US" dirty="0">
                        <a:effectLst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9951992"/>
                  </a:ext>
                </a:extLst>
              </a:tr>
              <a:tr h="487949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 evaluating, we look for the reaction</a:t>
                      </a:r>
                      <a:endParaRPr lang="en-US" sz="2800" dirty="0">
                        <a:effectLst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 evaluating, we might look at logistics</a:t>
                      </a:r>
                      <a:endParaRPr lang="en-US" sz="2800" dirty="0">
                        <a:effectLst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4736686"/>
                  </a:ext>
                </a:extLst>
              </a:tr>
              <a:tr h="911998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 get something new – a reaction: new leaders, interest, energy, possibilities, new thinking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 might get exhaustion &amp; burnout 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9308938"/>
                  </a:ext>
                </a:extLst>
              </a:tr>
              <a:tr h="528611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We’re working towards fixing things that are broken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At best, we’re learning about what’s broken </a:t>
                      </a:r>
                      <a:endParaRPr lang="en-US" sz="28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4019232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878E5ED8-9DC4-CE8F-D5CF-DB5675790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196643" y="-40045"/>
            <a:ext cx="19269829" cy="522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8458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>
          <a:extLst>
            <a:ext uri="{FF2B5EF4-FFF2-40B4-BE49-F238E27FC236}">
              <a16:creationId xmlns:a16="http://schemas.microsoft.com/office/drawing/2014/main" id="{91D6210D-EF41-AF07-6DBC-F635E8967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9">
            <a:extLst>
              <a:ext uri="{FF2B5EF4-FFF2-40B4-BE49-F238E27FC236}">
                <a16:creationId xmlns:a16="http://schemas.microsoft.com/office/drawing/2014/main" id="{031FC31F-405E-FA26-8C38-31E66F88641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85800" y="2064873"/>
            <a:ext cx="7772400" cy="2387600"/>
          </a:xfrm>
        </p:spPr>
        <p:txBody>
          <a:bodyPr spcFirstLastPara="1" vert="horz" lIns="68569" tIns="34275" rIns="68569" bIns="34275" rtlCol="0" anchor="b" anchorCtr="0">
            <a:normAutofit/>
          </a:bodyPr>
          <a:lstStyle/>
          <a:p>
            <a:pPr>
              <a:spcBef>
                <a:spcPts val="0"/>
              </a:spcBef>
              <a:buClr>
                <a:schemeClr val="lt1"/>
              </a:buClr>
              <a:buSzPts val="4400"/>
            </a:pPr>
            <a:r>
              <a:rPr lang="en-US" b="1" dirty="0"/>
              <a:t>Evaluation – Did we win?</a:t>
            </a:r>
          </a:p>
        </p:txBody>
      </p:sp>
      <p:sp>
        <p:nvSpPr>
          <p:cNvPr id="235" name="Subtitle 2">
            <a:extLst>
              <a:ext uri="{FF2B5EF4-FFF2-40B4-BE49-F238E27FC236}">
                <a16:creationId xmlns:a16="http://schemas.microsoft.com/office/drawing/2014/main" id="{F462E108-8A59-5E60-FA3F-1747C65803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544548"/>
            <a:ext cx="6858000" cy="1655762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Why or why not?</a:t>
            </a:r>
          </a:p>
        </p:txBody>
      </p:sp>
    </p:spTree>
    <p:extLst>
      <p:ext uri="{BB962C8B-B14F-4D97-AF65-F5344CB8AC3E}">
        <p14:creationId xmlns:p14="http://schemas.microsoft.com/office/powerpoint/2010/main" val="3250356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>
          <a:extLst>
            <a:ext uri="{FF2B5EF4-FFF2-40B4-BE49-F238E27FC236}">
              <a16:creationId xmlns:a16="http://schemas.microsoft.com/office/drawing/2014/main" id="{4ABA33D2-87FA-8B69-F586-25B4057CB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23">
            <a:extLst>
              <a:ext uri="{FF2B5EF4-FFF2-40B4-BE49-F238E27FC236}">
                <a16:creationId xmlns:a16="http://schemas.microsoft.com/office/drawing/2014/main" id="{32AE0D8F-E461-5A9A-D3C6-893019CC8D6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92638" y="1334382"/>
            <a:ext cx="6520315" cy="587173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C68D7C-0FA6-7CFD-C661-C2BD7A48F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Cycle of Organizing</a:t>
            </a:r>
          </a:p>
        </p:txBody>
      </p:sp>
    </p:spTree>
    <p:extLst>
      <p:ext uri="{BB962C8B-B14F-4D97-AF65-F5344CB8AC3E}">
        <p14:creationId xmlns:p14="http://schemas.microsoft.com/office/powerpoint/2010/main" val="23795776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14AC5-E63B-BC54-EF1C-4C8D2C5C1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444F2-4FE1-1EC8-4A87-B8E32D0BB1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Power </a:t>
            </a:r>
            <a:r>
              <a:rPr lang="en-US" dirty="0"/>
              <a:t>is neutral</a:t>
            </a:r>
          </a:p>
          <a:p>
            <a:endParaRPr lang="en-US" dirty="0"/>
          </a:p>
          <a:p>
            <a:r>
              <a:rPr lang="en-US" dirty="0"/>
              <a:t>The </a:t>
            </a:r>
            <a:r>
              <a:rPr lang="en-US" b="1" dirty="0">
                <a:solidFill>
                  <a:schemeClr val="accent1"/>
                </a:solidFill>
              </a:rPr>
              <a:t>cycle of organizing </a:t>
            </a:r>
            <a:r>
              <a:rPr lang="en-US" dirty="0"/>
              <a:t>is your roadmap for any successful organizing campaign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There are distinctions between </a:t>
            </a:r>
            <a:r>
              <a:rPr lang="en-US" b="1" dirty="0">
                <a:solidFill>
                  <a:schemeClr val="accent1"/>
                </a:solidFill>
              </a:rPr>
              <a:t>advocacy</a:t>
            </a:r>
            <a:r>
              <a:rPr lang="en-US" dirty="0"/>
              <a:t>, </a:t>
            </a:r>
            <a:r>
              <a:rPr lang="en-US" b="1" dirty="0">
                <a:solidFill>
                  <a:schemeClr val="accent1"/>
                </a:solidFill>
              </a:rPr>
              <a:t>activism</a:t>
            </a:r>
            <a:r>
              <a:rPr lang="en-US" dirty="0"/>
              <a:t> and </a:t>
            </a:r>
            <a:r>
              <a:rPr lang="en-US" b="1" dirty="0">
                <a:solidFill>
                  <a:schemeClr val="accent1"/>
                </a:solidFill>
              </a:rPr>
              <a:t>organizing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088549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C7188-FC55-2855-028F-695E1EFD3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C5FD0B-B2D1-2BFD-542F-B70CBC5426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Where</a:t>
            </a:r>
            <a:r>
              <a:rPr lang="en-US" dirty="0"/>
              <a:t> do you want to go?</a:t>
            </a:r>
          </a:p>
          <a:p>
            <a:r>
              <a:rPr lang="en-US" b="1" dirty="0">
                <a:solidFill>
                  <a:schemeClr val="accent1"/>
                </a:solidFill>
              </a:rPr>
              <a:t>What</a:t>
            </a:r>
            <a:r>
              <a:rPr lang="en-US" dirty="0"/>
              <a:t> additional training/resources do you need?</a:t>
            </a:r>
          </a:p>
        </p:txBody>
      </p:sp>
      <p:pic>
        <p:nvPicPr>
          <p:cNvPr id="3074" name="Picture 2" descr="Let's Go Let's Do This Dwight Schrute GIF | GIFDB.com">
            <a:extLst>
              <a:ext uri="{FF2B5EF4-FFF2-40B4-BE49-F238E27FC236}">
                <a16:creationId xmlns:a16="http://schemas.microsoft.com/office/drawing/2014/main" id="{9FFFF774-8841-9744-817A-EB56EE8E2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577" y="4026723"/>
            <a:ext cx="3108960" cy="2595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52168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63CE3-6DFD-63AE-4FC5-10A564B37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0A7D822-868F-3C78-FCC5-3BF92B7C37BD}"/>
              </a:ext>
            </a:extLst>
          </p:cNvPr>
          <p:cNvSpPr txBox="1">
            <a:spLocks/>
          </p:cNvSpPr>
          <p:nvPr/>
        </p:nvSpPr>
        <p:spPr>
          <a:xfrm>
            <a:off x="317491" y="236151"/>
            <a:ext cx="5806862" cy="102383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Stay in touch!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08F8F27-4F28-599E-9D8E-A0AED8B4D808}"/>
              </a:ext>
            </a:extLst>
          </p:cNvPr>
          <p:cNvSpPr txBox="1">
            <a:spLocks/>
          </p:cNvSpPr>
          <p:nvPr/>
        </p:nvSpPr>
        <p:spPr>
          <a:xfrm>
            <a:off x="477983" y="1994964"/>
            <a:ext cx="7929562" cy="41928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lnSpc>
                <a:spcPct val="100000"/>
              </a:lnSpc>
              <a:spcBef>
                <a:spcPct val="20000"/>
              </a:spcBef>
              <a:buNone/>
            </a:pP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79C1A54-1895-76DB-6DC7-70F8D3987BB8}"/>
              </a:ext>
            </a:extLst>
          </p:cNvPr>
          <p:cNvSpPr txBox="1">
            <a:spLocks/>
          </p:cNvSpPr>
          <p:nvPr/>
        </p:nvSpPr>
        <p:spPr>
          <a:xfrm>
            <a:off x="321172" y="3199492"/>
            <a:ext cx="8501656" cy="217717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/>
              <a:t>Billy Cerullo and Tia Turner</a:t>
            </a:r>
          </a:p>
          <a:p>
            <a:pPr marL="0" indent="0" algn="ctr">
              <a:buNone/>
            </a:pPr>
            <a:r>
              <a:rPr lang="en-US" dirty="0"/>
              <a:t>Housing Advocacy Organizers</a:t>
            </a:r>
          </a:p>
          <a:p>
            <a:pPr marL="0" indent="0" algn="ctr">
              <a:buNone/>
            </a:pPr>
            <a:r>
              <a:rPr lang="en-US" dirty="0"/>
              <a:t>National Low Income Housing Coalition</a:t>
            </a:r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wcerullo@nlihc.org</a:t>
            </a:r>
            <a:r>
              <a:rPr lang="en-US" dirty="0"/>
              <a:t>| </a:t>
            </a:r>
            <a:r>
              <a:rPr lang="en-US" dirty="0">
                <a:hlinkClick r:id="rId3"/>
              </a:rPr>
              <a:t>tturner@nlihc.org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486921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B25924-C4E5-1805-05D5-57578A9F6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59EEF-85C9-2A99-F437-223D7C8DF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33AB3AB-1180-2404-034B-8D60FAAFCEDA}"/>
              </a:ext>
            </a:extLst>
          </p:cNvPr>
          <p:cNvSpPr txBox="1">
            <a:spLocks/>
          </p:cNvSpPr>
          <p:nvPr/>
        </p:nvSpPr>
        <p:spPr bwMode="auto">
          <a:xfrm>
            <a:off x="473273" y="3429000"/>
            <a:ext cx="8197453" cy="2268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rmAutofit/>
          </a:bodyPr>
          <a:lstStyle>
            <a:lvl1pPr marL="171450" indent="-171450" algn="l" defTabSz="685800" rtl="0" eaLnBrk="1" fontAlgn="base" latinLnBrk="0" hangingPunct="1">
              <a:lnSpc>
                <a:spcPct val="11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fontAlgn="base" latinLnBrk="0" hangingPunct="1">
              <a:lnSpc>
                <a:spcPct val="11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fontAlgn="base" latinLnBrk="0" hangingPunct="1">
              <a:lnSpc>
                <a:spcPct val="11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fontAlgn="base" latinLnBrk="0" hangingPunct="1">
              <a:lnSpc>
                <a:spcPct val="11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fontAlgn="base" latinLnBrk="0" hangingPunct="1">
              <a:lnSpc>
                <a:spcPct val="11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375" b="1" dirty="0">
                <a:solidFill>
                  <a:schemeClr val="accent1"/>
                </a:solidFill>
              </a:rPr>
              <a:t>Dee Ross</a:t>
            </a:r>
          </a:p>
          <a:p>
            <a:pPr marL="0" indent="0" algn="ctr">
              <a:buNone/>
            </a:pPr>
            <a:r>
              <a:rPr lang="en-US" sz="2625" i="1" dirty="0"/>
              <a:t>Tenant Leader Fellow</a:t>
            </a:r>
          </a:p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2550" dirty="0"/>
              <a:t>National Low Income Housing Coalition </a:t>
            </a:r>
          </a:p>
        </p:txBody>
      </p:sp>
    </p:spTree>
    <p:extLst>
      <p:ext uri="{BB962C8B-B14F-4D97-AF65-F5344CB8AC3E}">
        <p14:creationId xmlns:p14="http://schemas.microsoft.com/office/powerpoint/2010/main" val="26985807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B71C5-817B-B73D-C810-F580B8A1F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EF189-0073-F3A5-B936-2940564AD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Courses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C1313-6F64-ABC6-F60B-9E6C8B9F11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Fundraising &amp; Sustainability 101</a:t>
            </a:r>
          </a:p>
          <a:p>
            <a:r>
              <a:rPr lang="en-US" sz="1600" dirty="0"/>
              <a:t>This session will teach sustainable fundraising strategies like grassroots campaigns, grant writing, and donor engagement. Participants will learn how to secure funding, grow tenant-led advocacy efforts, and effectively use resources to support long-term impact.</a:t>
            </a:r>
          </a:p>
          <a:p>
            <a:endParaRPr lang="en-US" sz="1600" dirty="0"/>
          </a:p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Marketing &amp; Branding 101</a:t>
            </a:r>
          </a:p>
          <a:p>
            <a:r>
              <a:rPr lang="en-US" sz="1600" dirty="0"/>
              <a:t>Discover how to craft powerful messages, build a strong brand, and amplify the voices of tenant-led movements. This session will guide you in using social media, storytelling, and visual identity to raise awareness, attract support, and grow your impact.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98687405"/>
      </p:ext>
    </p:extLst>
  </p:cSld>
  <p:clrMapOvr>
    <a:masterClrMapping/>
  </p:clrMapOvr>
</p:sld>
</file>

<file path=ppt/theme/theme1.xml><?xml version="1.0" encoding="utf-8"?>
<a:theme xmlns:a="http://schemas.openxmlformats.org/drawingml/2006/main" name="Webinar Powerpoint_Template">
  <a:themeElements>
    <a:clrScheme name="NLIHC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3282D"/>
      </a:accent1>
      <a:accent2>
        <a:srgbClr val="004A97"/>
      </a:accent2>
      <a:accent3>
        <a:srgbClr val="CEC5A6"/>
      </a:accent3>
      <a:accent4>
        <a:srgbClr val="00A8E1"/>
      </a:accent4>
      <a:accent5>
        <a:srgbClr val="757070"/>
      </a:accent5>
      <a:accent6>
        <a:srgbClr val="00A8E1"/>
      </a:accent6>
      <a:hlink>
        <a:srgbClr val="004A97"/>
      </a:hlink>
      <a:folHlink>
        <a:srgbClr val="004A97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ebinar Powerpoint_Template.potx" id="{DB2C398D-482C-4BC1-818B-79FE756E1611}" vid="{287FCA64-A23D-409A-B155-EF42B0956A0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537204AAC4459488A3B45B460C30C3B" ma:contentTypeVersion="11" ma:contentTypeDescription="Create a new document." ma:contentTypeScope="" ma:versionID="f9bc9e62c82eeaa67535bc5d7038fb2d">
  <xsd:schema xmlns:xsd="http://www.w3.org/2001/XMLSchema" xmlns:xs="http://www.w3.org/2001/XMLSchema" xmlns:p="http://schemas.microsoft.com/office/2006/metadata/properties" xmlns:ns2="a0e79d50-7353-47c6-a6c2-7ba7d5199d3a" xmlns:ns3="43cae290-c0fd-4af1-a8d7-50826636e161" targetNamespace="http://schemas.microsoft.com/office/2006/metadata/properties" ma:root="true" ma:fieldsID="32b3885d2f9205fe013bc2666607f65d" ns2:_="" ns3:_="">
    <xsd:import namespace="a0e79d50-7353-47c6-a6c2-7ba7d5199d3a"/>
    <xsd:import namespace="43cae290-c0fd-4af1-a8d7-50826636e1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e79d50-7353-47c6-a6c2-7ba7d5199d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cae290-c0fd-4af1-a8d7-50826636e161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70D4A5B-EB5D-431B-B2A1-5DADDB8051BC}">
  <ds:schemaRefs>
    <ds:schemaRef ds:uri="http://schemas.microsoft.com/office/2006/metadata/properties"/>
    <ds:schemaRef ds:uri="http://schemas.microsoft.com/office/infopath/2007/PartnerControls"/>
    <ds:schemaRef ds:uri="http://www.w3.org/2000/xmlns/"/>
  </ds:schemaRefs>
</ds:datastoreItem>
</file>

<file path=customXml/itemProps2.xml><?xml version="1.0" encoding="utf-8"?>
<ds:datastoreItem xmlns:ds="http://schemas.openxmlformats.org/officeDocument/2006/customXml" ds:itemID="{C202212E-8608-46FE-8361-F20F6A7E8AF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F369076-2A6D-4A3C-9875-768CA1C225BA}">
  <ds:schemaRefs>
    <ds:schemaRef ds:uri="43cae290-c0fd-4af1-a8d7-50826636e161"/>
    <ds:schemaRef ds:uri="a0e79d50-7353-47c6-a6c2-7ba7d5199d3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1396</TotalTime>
  <Words>881</Words>
  <Application>Microsoft Macintosh PowerPoint</Application>
  <PresentationFormat>On-screen Show (4:3)</PresentationFormat>
  <Paragraphs>157</Paragraphs>
  <Slides>31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Avenir</vt:lpstr>
      <vt:lpstr>Calibri</vt:lpstr>
      <vt:lpstr>Calibri Light</vt:lpstr>
      <vt:lpstr>Courier New</vt:lpstr>
      <vt:lpstr>Josefin Sans</vt:lpstr>
      <vt:lpstr>Webinar Powerpoint_Template</vt:lpstr>
      <vt:lpstr>NLIHC’s Training Institute Organizing 101:  Community Organizing &amp; Power Building</vt:lpstr>
      <vt:lpstr>Agenda</vt:lpstr>
      <vt:lpstr>Welcome &amp; Intro</vt:lpstr>
      <vt:lpstr>Organizing 101</vt:lpstr>
      <vt:lpstr>Introductions</vt:lpstr>
      <vt:lpstr>Agenda</vt:lpstr>
      <vt:lpstr>Goals</vt:lpstr>
      <vt:lpstr>Poll: Is power good, bad, or neutral?</vt:lpstr>
      <vt:lpstr>Intro to Organizing</vt:lpstr>
      <vt:lpstr>Advocacy and Activism</vt:lpstr>
      <vt:lpstr>Organizing</vt:lpstr>
      <vt:lpstr>Cycle of Organizing</vt:lpstr>
      <vt:lpstr>Base Building</vt:lpstr>
      <vt:lpstr>Base Building</vt:lpstr>
      <vt:lpstr>The Snowflake Model</vt:lpstr>
      <vt:lpstr>Choosing an Issue</vt:lpstr>
      <vt:lpstr>Choosing an Issue</vt:lpstr>
      <vt:lpstr>Example</vt:lpstr>
      <vt:lpstr>Effective Goals</vt:lpstr>
      <vt:lpstr>Research</vt:lpstr>
      <vt:lpstr>Research</vt:lpstr>
      <vt:lpstr>Power Mapping</vt:lpstr>
      <vt:lpstr>Action</vt:lpstr>
      <vt:lpstr>Actions</vt:lpstr>
      <vt:lpstr>Evaluation – Did we win?</vt:lpstr>
      <vt:lpstr>Cycle of Organizing</vt:lpstr>
      <vt:lpstr>Recap</vt:lpstr>
      <vt:lpstr>Next Steps</vt:lpstr>
      <vt:lpstr>PowerPoint Presentation</vt:lpstr>
      <vt:lpstr>Next Steps</vt:lpstr>
      <vt:lpstr>Upcoming Courses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Ellen Errico</dc:creator>
  <cp:lastModifiedBy>Mayerline Louis-Juste</cp:lastModifiedBy>
  <cp:revision>59</cp:revision>
  <cp:lastPrinted>2018-03-07T23:22:34Z</cp:lastPrinted>
  <dcterms:created xsi:type="dcterms:W3CDTF">2014-08-01T13:58:21Z</dcterms:created>
  <dcterms:modified xsi:type="dcterms:W3CDTF">2025-05-29T19:55:20Z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0x0101006537204AAC4459488A3B45B460C30C3B</vt:lpwstr>
  </property>
</Properties>
</file>